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Roboto Condensed" charset="1" panose="02000000000000000000"/>
      <p:regular r:id="rId16"/>
    </p:embeddedFont>
    <p:embeddedFont>
      <p:font typeface="Roboto Condensed Bold" charset="1" panose="02000000000000000000"/>
      <p:regular r:id="rId17"/>
    </p:embeddedFont>
    <p:embeddedFont>
      <p:font typeface="Roboto Condensed Italics" charset="1" panose="02000000000000000000"/>
      <p:regular r:id="rId18"/>
    </p:embeddedFont>
    <p:embeddedFont>
      <p:font typeface="Roboto Condensed Bold Italics"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9616"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7E8E9"/>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339"/>
                </a:lnSpc>
              </a:pPr>
            </a:p>
          </p:txBody>
        </p:sp>
      </p:grpSp>
      <p:grpSp>
        <p:nvGrpSpPr>
          <p:cNvPr name="Group 5" id="5"/>
          <p:cNvGrpSpPr/>
          <p:nvPr/>
        </p:nvGrpSpPr>
        <p:grpSpPr>
          <a:xfrm rot="0">
            <a:off x="1671454" y="5961531"/>
            <a:ext cx="11630815" cy="180523"/>
            <a:chOff x="0" y="0"/>
            <a:chExt cx="3232564" cy="50173"/>
          </a:xfrm>
        </p:grpSpPr>
        <p:sp>
          <p:nvSpPr>
            <p:cNvPr name="Freeform 6" id="6"/>
            <p:cNvSpPr/>
            <p:nvPr/>
          </p:nvSpPr>
          <p:spPr>
            <a:xfrm flipH="false" flipV="false" rot="0">
              <a:off x="0" y="0"/>
              <a:ext cx="3232564" cy="50173"/>
            </a:xfrm>
            <a:custGeom>
              <a:avLst/>
              <a:gdLst/>
              <a:ahLst/>
              <a:cxnLst/>
              <a:rect r="r" b="b" t="t" l="l"/>
              <a:pathLst>
                <a:path h="50173" w="3232564">
                  <a:moveTo>
                    <a:pt x="0" y="0"/>
                  </a:moveTo>
                  <a:lnTo>
                    <a:pt x="3232564" y="0"/>
                  </a:lnTo>
                  <a:lnTo>
                    <a:pt x="3232564" y="50173"/>
                  </a:lnTo>
                  <a:lnTo>
                    <a:pt x="0" y="50173"/>
                  </a:lnTo>
                  <a:close/>
                </a:path>
              </a:pathLst>
            </a:custGeom>
            <a:solidFill>
              <a:srgbClr val="000000"/>
            </a:solidFill>
          </p:spPr>
        </p:sp>
        <p:sp>
          <p:nvSpPr>
            <p:cNvPr name="TextBox 7" id="7"/>
            <p:cNvSpPr txBox="true"/>
            <p:nvPr/>
          </p:nvSpPr>
          <p:spPr>
            <a:xfrm>
              <a:off x="0" y="-38100"/>
              <a:ext cx="3232564" cy="88273"/>
            </a:xfrm>
            <a:prstGeom prst="rect">
              <a:avLst/>
            </a:prstGeom>
          </p:spPr>
          <p:txBody>
            <a:bodyPr anchor="ctr" rtlCol="false" tIns="50800" lIns="50800" bIns="50800" rIns="50800"/>
            <a:lstStyle/>
            <a:p>
              <a:pPr algn="ctr">
                <a:lnSpc>
                  <a:spcPts val="2339"/>
                </a:lnSpc>
              </a:pPr>
            </a:p>
          </p:txBody>
        </p:sp>
      </p:grpSp>
      <p:sp>
        <p:nvSpPr>
          <p:cNvPr name="TextBox 8" id="8"/>
          <p:cNvSpPr txBox="true"/>
          <p:nvPr/>
        </p:nvSpPr>
        <p:spPr>
          <a:xfrm rot="0">
            <a:off x="1671454" y="4028016"/>
            <a:ext cx="12071806" cy="3915717"/>
          </a:xfrm>
          <a:prstGeom prst="rect">
            <a:avLst/>
          </a:prstGeom>
        </p:spPr>
        <p:txBody>
          <a:bodyPr anchor="t" rtlCol="false" tIns="0" lIns="0" bIns="0" rIns="0">
            <a:spAutoFit/>
          </a:bodyPr>
          <a:lstStyle/>
          <a:p>
            <a:pPr>
              <a:lnSpc>
                <a:spcPts val="15774"/>
              </a:lnSpc>
            </a:pPr>
            <a:r>
              <a:rPr lang="en-US" sz="11267">
                <a:solidFill>
                  <a:srgbClr val="000000"/>
                </a:solidFill>
                <a:latin typeface="Oswald Bold"/>
              </a:rPr>
              <a:t>CAPSTONE PROJECT</a:t>
            </a:r>
          </a:p>
          <a:p>
            <a:pPr>
              <a:lnSpc>
                <a:spcPts val="15774"/>
              </a:lnSpc>
            </a:pPr>
          </a:p>
        </p:txBody>
      </p:sp>
      <p:sp>
        <p:nvSpPr>
          <p:cNvPr name="Freeform 9" id="9"/>
          <p:cNvSpPr/>
          <p:nvPr/>
        </p:nvSpPr>
        <p:spPr>
          <a:xfrm flipH="false" flipV="false" rot="0">
            <a:off x="14272344" y="6629165"/>
            <a:ext cx="2547871" cy="2629135"/>
          </a:xfrm>
          <a:custGeom>
            <a:avLst/>
            <a:gdLst/>
            <a:ahLst/>
            <a:cxnLst/>
            <a:rect r="r" b="b" t="t" l="l"/>
            <a:pathLst>
              <a:path h="2629135" w="2547871">
                <a:moveTo>
                  <a:pt x="0" y="0"/>
                </a:moveTo>
                <a:lnTo>
                  <a:pt x="2547872" y="0"/>
                </a:lnTo>
                <a:lnTo>
                  <a:pt x="2547872" y="2629135"/>
                </a:lnTo>
                <a:lnTo>
                  <a:pt x="0" y="2629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671454" y="6179038"/>
            <a:ext cx="9256713" cy="805003"/>
          </a:xfrm>
          <a:prstGeom prst="rect">
            <a:avLst/>
          </a:prstGeom>
        </p:spPr>
        <p:txBody>
          <a:bodyPr anchor="t" rtlCol="false" tIns="0" lIns="0" bIns="0" rIns="0">
            <a:spAutoFit/>
          </a:bodyPr>
          <a:lstStyle/>
          <a:p>
            <a:pPr algn="ctr">
              <a:lnSpc>
                <a:spcPts val="6554"/>
              </a:lnSpc>
              <a:spcBef>
                <a:spcPct val="0"/>
              </a:spcBef>
            </a:pPr>
            <a:r>
              <a:rPr lang="en-US" sz="4681">
                <a:solidFill>
                  <a:srgbClr val="000000"/>
                </a:solidFill>
                <a:latin typeface="Oswald Bold"/>
              </a:rPr>
              <a:t>EMPLOYEES PAYROLL IN LOS ANGELES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71413" y="3016213"/>
            <a:ext cx="13545175" cy="4254574"/>
          </a:xfrm>
          <a:custGeom>
            <a:avLst/>
            <a:gdLst/>
            <a:ahLst/>
            <a:cxnLst/>
            <a:rect r="r" b="b" t="t" l="l"/>
            <a:pathLst>
              <a:path h="4254574" w="13545175">
                <a:moveTo>
                  <a:pt x="0" y="0"/>
                </a:moveTo>
                <a:lnTo>
                  <a:pt x="13545174" y="0"/>
                </a:lnTo>
                <a:lnTo>
                  <a:pt x="13545174" y="4254574"/>
                </a:lnTo>
                <a:lnTo>
                  <a:pt x="0" y="4254574"/>
                </a:lnTo>
                <a:lnTo>
                  <a:pt x="0" y="0"/>
                </a:lnTo>
                <a:close/>
              </a:path>
            </a:pathLst>
          </a:custGeom>
          <a:blipFill>
            <a:blip r:embed="rId2"/>
            <a:stretch>
              <a:fillRect l="0" t="0" r="0" b="0"/>
            </a:stretch>
          </a:blipFill>
        </p:spPr>
      </p:sp>
      <p:sp>
        <p:nvSpPr>
          <p:cNvPr name="TextBox 3" id="3"/>
          <p:cNvSpPr txBox="true"/>
          <p:nvPr/>
        </p:nvSpPr>
        <p:spPr>
          <a:xfrm rot="0">
            <a:off x="529728" y="279199"/>
            <a:ext cx="13297126"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DIM_JOBSTATUS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04983" y="3459433"/>
            <a:ext cx="13871646" cy="4461947"/>
          </a:xfrm>
          <a:custGeom>
            <a:avLst/>
            <a:gdLst/>
            <a:ahLst/>
            <a:cxnLst/>
            <a:rect r="r" b="b" t="t" l="l"/>
            <a:pathLst>
              <a:path h="4461947" w="13871646">
                <a:moveTo>
                  <a:pt x="0" y="0"/>
                </a:moveTo>
                <a:lnTo>
                  <a:pt x="13871646" y="0"/>
                </a:lnTo>
                <a:lnTo>
                  <a:pt x="13871646" y="4461947"/>
                </a:lnTo>
                <a:lnTo>
                  <a:pt x="0" y="4461947"/>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DIM_JOB_CLASS_PGRADE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9319" y="2596728"/>
            <a:ext cx="13349362" cy="5093545"/>
          </a:xfrm>
          <a:custGeom>
            <a:avLst/>
            <a:gdLst/>
            <a:ahLst/>
            <a:cxnLst/>
            <a:rect r="r" b="b" t="t" l="l"/>
            <a:pathLst>
              <a:path h="5093545" w="13349362">
                <a:moveTo>
                  <a:pt x="0" y="0"/>
                </a:moveTo>
                <a:lnTo>
                  <a:pt x="13349362" y="0"/>
                </a:lnTo>
                <a:lnTo>
                  <a:pt x="13349362" y="5093544"/>
                </a:lnTo>
                <a:lnTo>
                  <a:pt x="0" y="5093544"/>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DIM_JOB_TITLE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8009" y="2998579"/>
            <a:ext cx="13640181" cy="5356190"/>
          </a:xfrm>
          <a:custGeom>
            <a:avLst/>
            <a:gdLst/>
            <a:ahLst/>
            <a:cxnLst/>
            <a:rect r="r" b="b" t="t" l="l"/>
            <a:pathLst>
              <a:path h="5356190" w="13640181">
                <a:moveTo>
                  <a:pt x="0" y="0"/>
                </a:moveTo>
                <a:lnTo>
                  <a:pt x="13640181" y="0"/>
                </a:lnTo>
                <a:lnTo>
                  <a:pt x="13640181" y="5356190"/>
                </a:lnTo>
                <a:lnTo>
                  <a:pt x="0" y="5356190"/>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DIM_EMPLOYEE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3695" y="1671423"/>
            <a:ext cx="14838619" cy="7586877"/>
          </a:xfrm>
          <a:custGeom>
            <a:avLst/>
            <a:gdLst/>
            <a:ahLst/>
            <a:cxnLst/>
            <a:rect r="r" b="b" t="t" l="l"/>
            <a:pathLst>
              <a:path h="7586877" w="14838619">
                <a:moveTo>
                  <a:pt x="0" y="0"/>
                </a:moveTo>
                <a:lnTo>
                  <a:pt x="14838619" y="0"/>
                </a:lnTo>
                <a:lnTo>
                  <a:pt x="14838619" y="7586877"/>
                </a:lnTo>
                <a:lnTo>
                  <a:pt x="0" y="7586877"/>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DIM_DEPARTMENT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7228" y="2528435"/>
            <a:ext cx="16382983" cy="6512349"/>
          </a:xfrm>
          <a:custGeom>
            <a:avLst/>
            <a:gdLst/>
            <a:ahLst/>
            <a:cxnLst/>
            <a:rect r="r" b="b" t="t" l="l"/>
            <a:pathLst>
              <a:path h="6512349" w="16382983">
                <a:moveTo>
                  <a:pt x="0" y="0"/>
                </a:moveTo>
                <a:lnTo>
                  <a:pt x="16382982" y="0"/>
                </a:lnTo>
                <a:lnTo>
                  <a:pt x="16382982" y="6512349"/>
                </a:lnTo>
                <a:lnTo>
                  <a:pt x="0" y="6512349"/>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DIM_MOU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94681"/>
            <a:ext cx="15347870" cy="7263619"/>
          </a:xfrm>
          <a:custGeom>
            <a:avLst/>
            <a:gdLst/>
            <a:ahLst/>
            <a:cxnLst/>
            <a:rect r="r" b="b" t="t" l="l"/>
            <a:pathLst>
              <a:path h="7263619" w="15347870">
                <a:moveTo>
                  <a:pt x="0" y="0"/>
                </a:moveTo>
                <a:lnTo>
                  <a:pt x="15347870" y="0"/>
                </a:lnTo>
                <a:lnTo>
                  <a:pt x="15347870" y="7263619"/>
                </a:lnTo>
                <a:lnTo>
                  <a:pt x="0" y="7263619"/>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FACT MAPPING​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3257" y="3449672"/>
            <a:ext cx="10696053" cy="3387657"/>
          </a:xfrm>
          <a:custGeom>
            <a:avLst/>
            <a:gdLst/>
            <a:ahLst/>
            <a:cxnLst/>
            <a:rect r="r" b="b" t="t" l="l"/>
            <a:pathLst>
              <a:path h="3387657" w="10696053">
                <a:moveTo>
                  <a:pt x="0" y="0"/>
                </a:moveTo>
                <a:lnTo>
                  <a:pt x="10696053" y="0"/>
                </a:lnTo>
                <a:lnTo>
                  <a:pt x="10696053" y="3387656"/>
                </a:lnTo>
                <a:lnTo>
                  <a:pt x="0" y="3387656"/>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WORKFLOW-​  </a:t>
            </a:r>
            <a:r>
              <a:rPr lang="en-US" sz="7981">
                <a:solidFill>
                  <a:srgbClr val="000000"/>
                </a:solidFill>
                <a:latin typeface="Oswald Bold"/>
              </a:rPr>
              <a:t>wf_staging​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5434" y="2744098"/>
            <a:ext cx="13571504" cy="5309060"/>
          </a:xfrm>
          <a:custGeom>
            <a:avLst/>
            <a:gdLst/>
            <a:ahLst/>
            <a:cxnLst/>
            <a:rect r="r" b="b" t="t" l="l"/>
            <a:pathLst>
              <a:path h="5309060" w="13571504">
                <a:moveTo>
                  <a:pt x="0" y="0"/>
                </a:moveTo>
                <a:lnTo>
                  <a:pt x="13571504" y="0"/>
                </a:lnTo>
                <a:lnTo>
                  <a:pt x="13571504" y="5309060"/>
                </a:lnTo>
                <a:lnTo>
                  <a:pt x="0" y="5309060"/>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WORKFLOW-​  </a:t>
            </a:r>
            <a:r>
              <a:rPr lang="en-US" sz="7981">
                <a:solidFill>
                  <a:srgbClr val="000000"/>
                </a:solidFill>
                <a:latin typeface="Oswald Bold"/>
              </a:rPr>
              <a:t>wf_Dim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69453" y="3469531"/>
            <a:ext cx="9600877" cy="3167094"/>
          </a:xfrm>
          <a:custGeom>
            <a:avLst/>
            <a:gdLst/>
            <a:ahLst/>
            <a:cxnLst/>
            <a:rect r="r" b="b" t="t" l="l"/>
            <a:pathLst>
              <a:path h="3167094" w="9600877">
                <a:moveTo>
                  <a:pt x="0" y="0"/>
                </a:moveTo>
                <a:lnTo>
                  <a:pt x="9600877" y="0"/>
                </a:lnTo>
                <a:lnTo>
                  <a:pt x="9600877" y="3167094"/>
                </a:lnTo>
                <a:lnTo>
                  <a:pt x="0" y="3167094"/>
                </a:lnTo>
                <a:lnTo>
                  <a:pt x="0" y="0"/>
                </a:lnTo>
                <a:close/>
              </a:path>
            </a:pathLst>
          </a:custGeom>
          <a:blipFill>
            <a:blip r:embed="rId2"/>
            <a:stretch>
              <a:fillRect l="0" t="0" r="0" b="0"/>
            </a:stretch>
          </a:blipFill>
        </p:spPr>
      </p:sp>
      <p:sp>
        <p:nvSpPr>
          <p:cNvPr name="TextBox 3" id="3"/>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WORKFLOW-​  </a:t>
            </a:r>
            <a:r>
              <a:rPr lang="en-US" sz="7981">
                <a:solidFill>
                  <a:srgbClr val="000000"/>
                </a:solidFill>
                <a:latin typeface="Oswald Bold"/>
              </a:rPr>
              <a:t>wf_fact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96346" y="1867128"/>
            <a:ext cx="4832648" cy="6552744"/>
          </a:xfrm>
          <a:custGeom>
            <a:avLst/>
            <a:gdLst/>
            <a:ahLst/>
            <a:cxnLst/>
            <a:rect r="r" b="b" t="t" l="l"/>
            <a:pathLst>
              <a:path h="6552744" w="4832648">
                <a:moveTo>
                  <a:pt x="0" y="0"/>
                </a:moveTo>
                <a:lnTo>
                  <a:pt x="4832649" y="0"/>
                </a:lnTo>
                <a:lnTo>
                  <a:pt x="4832649" y="6552744"/>
                </a:lnTo>
                <a:lnTo>
                  <a:pt x="0" y="65527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1454" y="2480963"/>
            <a:ext cx="5863675" cy="2787649"/>
          </a:xfrm>
          <a:prstGeom prst="rect">
            <a:avLst/>
          </a:prstGeom>
        </p:spPr>
        <p:txBody>
          <a:bodyPr anchor="t" rtlCol="false" tIns="0" lIns="0" bIns="0" rIns="0">
            <a:spAutoFit/>
          </a:bodyPr>
          <a:lstStyle/>
          <a:p>
            <a:pPr>
              <a:lnSpc>
                <a:spcPts val="11200"/>
              </a:lnSpc>
            </a:pPr>
            <a:r>
              <a:rPr lang="en-US" sz="8000">
                <a:solidFill>
                  <a:srgbClr val="000000"/>
                </a:solidFill>
                <a:latin typeface="Oswald Bold"/>
              </a:rPr>
              <a:t>LEARNING OBJECTIVE</a:t>
            </a:r>
          </a:p>
        </p:txBody>
      </p:sp>
      <p:sp>
        <p:nvSpPr>
          <p:cNvPr name="TextBox 4" id="4"/>
          <p:cNvSpPr txBox="true"/>
          <p:nvPr/>
        </p:nvSpPr>
        <p:spPr>
          <a:xfrm rot="0">
            <a:off x="1671454" y="5886250"/>
            <a:ext cx="7039040" cy="2050415"/>
          </a:xfrm>
          <a:prstGeom prst="rect">
            <a:avLst/>
          </a:prstGeom>
        </p:spPr>
        <p:txBody>
          <a:bodyPr anchor="t" rtlCol="false" tIns="0" lIns="0" bIns="0" rIns="0">
            <a:spAutoFit/>
          </a:bodyPr>
          <a:lstStyle/>
          <a:p>
            <a:pPr>
              <a:lnSpc>
                <a:spcPts val="4059"/>
              </a:lnSpc>
            </a:pPr>
            <a:r>
              <a:rPr lang="en-US" sz="2899">
                <a:solidFill>
                  <a:srgbClr val="000000"/>
                </a:solidFill>
                <a:latin typeface="Roboto Condensed Italics"/>
              </a:rPr>
              <a:t>Conduct a short research project to answer a question, drawing on several sources and generating additional related, focused questions that allow for multiple avenues of exploration.</a:t>
            </a:r>
          </a:p>
        </p:txBody>
      </p:sp>
      <p:grpSp>
        <p:nvGrpSpPr>
          <p:cNvPr name="Group 5" id="5"/>
          <p:cNvGrpSpPr/>
          <p:nvPr/>
        </p:nvGrpSpPr>
        <p:grpSpPr>
          <a:xfrm rot="0">
            <a:off x="1028700" y="840521"/>
            <a:ext cx="9671521" cy="8229600"/>
            <a:chOff x="0" y="0"/>
            <a:chExt cx="2547232" cy="2167467"/>
          </a:xfrm>
        </p:grpSpPr>
        <p:sp>
          <p:nvSpPr>
            <p:cNvPr name="Freeform 6" id="6"/>
            <p:cNvSpPr/>
            <p:nvPr/>
          </p:nvSpPr>
          <p:spPr>
            <a:xfrm flipH="false" flipV="false" rot="0">
              <a:off x="0" y="0"/>
              <a:ext cx="2547232" cy="2167467"/>
            </a:xfrm>
            <a:custGeom>
              <a:avLst/>
              <a:gdLst/>
              <a:ahLst/>
              <a:cxnLst/>
              <a:rect r="r" b="b" t="t" l="l"/>
              <a:pathLst>
                <a:path h="2167467" w="2547232">
                  <a:moveTo>
                    <a:pt x="0" y="0"/>
                  </a:moveTo>
                  <a:lnTo>
                    <a:pt x="2547232" y="0"/>
                  </a:lnTo>
                  <a:lnTo>
                    <a:pt x="2547232" y="2167467"/>
                  </a:lnTo>
                  <a:lnTo>
                    <a:pt x="0" y="2167467"/>
                  </a:lnTo>
                  <a:close/>
                </a:path>
              </a:pathLst>
            </a:custGeom>
            <a:solidFill>
              <a:srgbClr val="E7E8E9"/>
            </a:solidFill>
          </p:spPr>
        </p:sp>
        <p:sp>
          <p:nvSpPr>
            <p:cNvPr name="TextBox 7" id="7"/>
            <p:cNvSpPr txBox="true"/>
            <p:nvPr/>
          </p:nvSpPr>
          <p:spPr>
            <a:xfrm>
              <a:off x="0" y="-38100"/>
              <a:ext cx="2547232" cy="2205567"/>
            </a:xfrm>
            <a:prstGeom prst="rect">
              <a:avLst/>
            </a:prstGeom>
          </p:spPr>
          <p:txBody>
            <a:bodyPr anchor="ctr" rtlCol="false" tIns="50800" lIns="50800" bIns="50800" rIns="50800"/>
            <a:lstStyle/>
            <a:p>
              <a:pPr algn="ctr">
                <a:lnSpc>
                  <a:spcPts val="2339"/>
                </a:lnSpc>
              </a:pPr>
            </a:p>
          </p:txBody>
        </p:sp>
      </p:grpSp>
      <p:sp>
        <p:nvSpPr>
          <p:cNvPr name="TextBox 8" id="8"/>
          <p:cNvSpPr txBox="true"/>
          <p:nvPr/>
        </p:nvSpPr>
        <p:spPr>
          <a:xfrm rot="0">
            <a:off x="1392233" y="1264939"/>
            <a:ext cx="7902281" cy="1368424"/>
          </a:xfrm>
          <a:prstGeom prst="rect">
            <a:avLst/>
          </a:prstGeom>
        </p:spPr>
        <p:txBody>
          <a:bodyPr anchor="t" rtlCol="false" tIns="0" lIns="0" bIns="0" rIns="0">
            <a:spAutoFit/>
          </a:bodyPr>
          <a:lstStyle/>
          <a:p>
            <a:pPr>
              <a:lnSpc>
                <a:spcPts val="11200"/>
              </a:lnSpc>
            </a:pPr>
            <a:r>
              <a:rPr lang="en-US" sz="8000">
                <a:solidFill>
                  <a:srgbClr val="000000"/>
                </a:solidFill>
                <a:latin typeface="Oswald Bold"/>
              </a:rPr>
              <a:t>AGENDA</a:t>
            </a:r>
          </a:p>
        </p:txBody>
      </p:sp>
      <p:sp>
        <p:nvSpPr>
          <p:cNvPr name="TextBox 9" id="9"/>
          <p:cNvSpPr txBox="true"/>
          <p:nvPr/>
        </p:nvSpPr>
        <p:spPr>
          <a:xfrm rot="0">
            <a:off x="1899366" y="2902563"/>
            <a:ext cx="8330407" cy="5034102"/>
          </a:xfrm>
          <a:prstGeom prst="rect">
            <a:avLst/>
          </a:prstGeom>
        </p:spPr>
        <p:txBody>
          <a:bodyPr anchor="t" rtlCol="false" tIns="0" lIns="0" bIns="0" rIns="0">
            <a:spAutoFit/>
          </a:bodyPr>
          <a:lstStyle/>
          <a:p>
            <a:pPr algn="just">
              <a:lnSpc>
                <a:spcPts val="4454"/>
              </a:lnSpc>
              <a:spcBef>
                <a:spcPct val="0"/>
              </a:spcBef>
            </a:pPr>
            <a:r>
              <a:rPr lang="en-US" sz="3182">
                <a:solidFill>
                  <a:srgbClr val="000000"/>
                </a:solidFill>
                <a:latin typeface="Oswald Bold"/>
              </a:rPr>
              <a:t>INTRODUCTION​</a:t>
            </a:r>
          </a:p>
          <a:p>
            <a:pPr algn="just">
              <a:lnSpc>
                <a:spcPts val="4454"/>
              </a:lnSpc>
              <a:spcBef>
                <a:spcPct val="0"/>
              </a:spcBef>
            </a:pPr>
            <a:r>
              <a:rPr lang="en-US" sz="3182">
                <a:solidFill>
                  <a:srgbClr val="000000"/>
                </a:solidFill>
                <a:latin typeface="Oswald Bold"/>
              </a:rPr>
              <a:t>SOURCE​</a:t>
            </a:r>
          </a:p>
          <a:p>
            <a:pPr algn="just">
              <a:lnSpc>
                <a:spcPts val="4454"/>
              </a:lnSpc>
              <a:spcBef>
                <a:spcPct val="0"/>
              </a:spcBef>
            </a:pPr>
            <a:r>
              <a:rPr lang="en-US" sz="3182">
                <a:solidFill>
                  <a:srgbClr val="000000"/>
                </a:solidFill>
                <a:latin typeface="Oswald Bold"/>
              </a:rPr>
              <a:t>DATA MODEL​</a:t>
            </a:r>
          </a:p>
          <a:p>
            <a:pPr algn="just">
              <a:lnSpc>
                <a:spcPts val="4454"/>
              </a:lnSpc>
              <a:spcBef>
                <a:spcPct val="0"/>
              </a:spcBef>
            </a:pPr>
            <a:r>
              <a:rPr lang="en-US" sz="3182">
                <a:solidFill>
                  <a:srgbClr val="000000"/>
                </a:solidFill>
                <a:latin typeface="Oswald Bold"/>
              </a:rPr>
              <a:t>MAPPINGS​</a:t>
            </a:r>
          </a:p>
          <a:p>
            <a:pPr algn="just">
              <a:lnSpc>
                <a:spcPts val="4454"/>
              </a:lnSpc>
              <a:spcBef>
                <a:spcPct val="0"/>
              </a:spcBef>
            </a:pPr>
            <a:r>
              <a:rPr lang="en-US" sz="3182">
                <a:solidFill>
                  <a:srgbClr val="000000"/>
                </a:solidFill>
                <a:latin typeface="Oswald Bold"/>
              </a:rPr>
              <a:t>WORKFLOW​</a:t>
            </a:r>
          </a:p>
          <a:p>
            <a:pPr algn="just">
              <a:lnSpc>
                <a:spcPts val="4454"/>
              </a:lnSpc>
              <a:spcBef>
                <a:spcPct val="0"/>
              </a:spcBef>
            </a:pPr>
            <a:r>
              <a:rPr lang="en-US" sz="3182">
                <a:solidFill>
                  <a:srgbClr val="000000"/>
                </a:solidFill>
                <a:latin typeface="Oswald Bold"/>
              </a:rPr>
              <a:t>SCHEDULERS, PARAMETERS, DEPENDENCY, PMCMD​</a:t>
            </a:r>
          </a:p>
          <a:p>
            <a:pPr algn="just">
              <a:lnSpc>
                <a:spcPts val="4454"/>
              </a:lnSpc>
              <a:spcBef>
                <a:spcPct val="0"/>
              </a:spcBef>
            </a:pPr>
            <a:r>
              <a:rPr lang="en-US" sz="3182">
                <a:solidFill>
                  <a:srgbClr val="000000"/>
                </a:solidFill>
                <a:latin typeface="Oswald Bold"/>
              </a:rPr>
              <a:t>DERIVED INSIGHTS​</a:t>
            </a:r>
          </a:p>
          <a:p>
            <a:pPr algn="just">
              <a:lnSpc>
                <a:spcPts val="4454"/>
              </a:lnSpc>
              <a:spcBef>
                <a:spcPct val="0"/>
              </a:spcBef>
            </a:pPr>
          </a:p>
          <a:p>
            <a:pPr algn="just">
              <a:lnSpc>
                <a:spcPts val="4454"/>
              </a:lnSpc>
              <a:spcBef>
                <a:spcPct val="0"/>
              </a:spcBef>
            </a:pPr>
            <a:r>
              <a:rPr lang="en-US" sz="3182">
                <a:solidFill>
                  <a:srgbClr val="000000"/>
                </a:solidFill>
                <a:latin typeface="Oswald Bold"/>
              </a:rPr>
              <a: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8299" y="2338711"/>
            <a:ext cx="8005701" cy="6299568"/>
          </a:xfrm>
          <a:custGeom>
            <a:avLst/>
            <a:gdLst/>
            <a:ahLst/>
            <a:cxnLst/>
            <a:rect r="r" b="b" t="t" l="l"/>
            <a:pathLst>
              <a:path h="6299568" w="8005701">
                <a:moveTo>
                  <a:pt x="0" y="0"/>
                </a:moveTo>
                <a:lnTo>
                  <a:pt x="8005701" y="0"/>
                </a:lnTo>
                <a:lnTo>
                  <a:pt x="8005701" y="6299568"/>
                </a:lnTo>
                <a:lnTo>
                  <a:pt x="0" y="6299568"/>
                </a:lnTo>
                <a:lnTo>
                  <a:pt x="0" y="0"/>
                </a:lnTo>
                <a:close/>
              </a:path>
            </a:pathLst>
          </a:custGeom>
          <a:blipFill>
            <a:blip r:embed="rId2"/>
            <a:stretch>
              <a:fillRect l="0" t="0" r="0" b="0"/>
            </a:stretch>
          </a:blipFill>
        </p:spPr>
      </p:sp>
      <p:sp>
        <p:nvSpPr>
          <p:cNvPr name="Freeform 3" id="3"/>
          <p:cNvSpPr/>
          <p:nvPr/>
        </p:nvSpPr>
        <p:spPr>
          <a:xfrm flipH="false" flipV="false" rot="0">
            <a:off x="9856506" y="2338711"/>
            <a:ext cx="8046667" cy="6297748"/>
          </a:xfrm>
          <a:custGeom>
            <a:avLst/>
            <a:gdLst/>
            <a:ahLst/>
            <a:cxnLst/>
            <a:rect r="r" b="b" t="t" l="l"/>
            <a:pathLst>
              <a:path h="6297748" w="8046667">
                <a:moveTo>
                  <a:pt x="0" y="0"/>
                </a:moveTo>
                <a:lnTo>
                  <a:pt x="8046667" y="0"/>
                </a:lnTo>
                <a:lnTo>
                  <a:pt x="8046667" y="6297749"/>
                </a:lnTo>
                <a:lnTo>
                  <a:pt x="0" y="6297749"/>
                </a:lnTo>
                <a:lnTo>
                  <a:pt x="0" y="0"/>
                </a:lnTo>
                <a:close/>
              </a:path>
            </a:pathLst>
          </a:custGeom>
          <a:blipFill>
            <a:blip r:embed="rId3"/>
            <a:stretch>
              <a:fillRect l="0" t="0" r="0" b="0"/>
            </a:stretch>
          </a:blipFill>
        </p:spPr>
      </p:sp>
      <p:sp>
        <p:nvSpPr>
          <p:cNvPr name="TextBox 4" id="4"/>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PMCMD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37700" y="2244270"/>
            <a:ext cx="7378847" cy="5798460"/>
          </a:xfrm>
          <a:custGeom>
            <a:avLst/>
            <a:gdLst/>
            <a:ahLst/>
            <a:cxnLst/>
            <a:rect r="r" b="b" t="t" l="l"/>
            <a:pathLst>
              <a:path h="5798460" w="7378847">
                <a:moveTo>
                  <a:pt x="0" y="0"/>
                </a:moveTo>
                <a:lnTo>
                  <a:pt x="7378847" y="0"/>
                </a:lnTo>
                <a:lnTo>
                  <a:pt x="7378847" y="5798460"/>
                </a:lnTo>
                <a:lnTo>
                  <a:pt x="0" y="5798460"/>
                </a:lnTo>
                <a:lnTo>
                  <a:pt x="0" y="0"/>
                </a:lnTo>
                <a:close/>
              </a:path>
            </a:pathLst>
          </a:custGeom>
          <a:blipFill>
            <a:blip r:embed="rId2"/>
            <a:stretch>
              <a:fillRect l="0" t="0" r="0" b="0"/>
            </a:stretch>
          </a:blipFill>
        </p:spPr>
      </p:sp>
      <p:sp>
        <p:nvSpPr>
          <p:cNvPr name="Freeform 3" id="3"/>
          <p:cNvSpPr/>
          <p:nvPr/>
        </p:nvSpPr>
        <p:spPr>
          <a:xfrm flipH="false" flipV="false" rot="0">
            <a:off x="1956012" y="2398726"/>
            <a:ext cx="5531560" cy="5489548"/>
          </a:xfrm>
          <a:custGeom>
            <a:avLst/>
            <a:gdLst/>
            <a:ahLst/>
            <a:cxnLst/>
            <a:rect r="r" b="b" t="t" l="l"/>
            <a:pathLst>
              <a:path h="5489548" w="5531560">
                <a:moveTo>
                  <a:pt x="0" y="0"/>
                </a:moveTo>
                <a:lnTo>
                  <a:pt x="5531560" y="0"/>
                </a:lnTo>
                <a:lnTo>
                  <a:pt x="5531560" y="5489548"/>
                </a:lnTo>
                <a:lnTo>
                  <a:pt x="0" y="5489548"/>
                </a:lnTo>
                <a:lnTo>
                  <a:pt x="0" y="0"/>
                </a:lnTo>
                <a:close/>
              </a:path>
            </a:pathLst>
          </a:custGeom>
          <a:blipFill>
            <a:blip r:embed="rId3"/>
            <a:stretch>
              <a:fillRect l="0" t="0" r="0" b="0"/>
            </a:stretch>
          </a:blipFill>
        </p:spPr>
      </p:sp>
      <p:sp>
        <p:nvSpPr>
          <p:cNvPr name="TextBox 4" id="4"/>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DEPENDENCY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466071"/>
            <a:ext cx="7368018" cy="5793942"/>
          </a:xfrm>
          <a:custGeom>
            <a:avLst/>
            <a:gdLst/>
            <a:ahLst/>
            <a:cxnLst/>
            <a:rect r="r" b="b" t="t" l="l"/>
            <a:pathLst>
              <a:path h="5793942" w="7368018">
                <a:moveTo>
                  <a:pt x="0" y="0"/>
                </a:moveTo>
                <a:lnTo>
                  <a:pt x="7368018" y="0"/>
                </a:lnTo>
                <a:lnTo>
                  <a:pt x="7368018" y="5793942"/>
                </a:lnTo>
                <a:lnTo>
                  <a:pt x="0" y="5793942"/>
                </a:lnTo>
                <a:lnTo>
                  <a:pt x="0" y="0"/>
                </a:lnTo>
                <a:close/>
              </a:path>
            </a:pathLst>
          </a:custGeom>
          <a:blipFill>
            <a:blip r:embed="rId2"/>
            <a:stretch>
              <a:fillRect l="0" t="0" r="0" b="0"/>
            </a:stretch>
          </a:blipFill>
        </p:spPr>
      </p:sp>
      <p:sp>
        <p:nvSpPr>
          <p:cNvPr name="Freeform 3" id="3"/>
          <p:cNvSpPr/>
          <p:nvPr/>
        </p:nvSpPr>
        <p:spPr>
          <a:xfrm flipH="false" flipV="false" rot="0">
            <a:off x="9028719" y="2466071"/>
            <a:ext cx="8628918" cy="5407649"/>
          </a:xfrm>
          <a:custGeom>
            <a:avLst/>
            <a:gdLst/>
            <a:ahLst/>
            <a:cxnLst/>
            <a:rect r="r" b="b" t="t" l="l"/>
            <a:pathLst>
              <a:path h="5407649" w="8628918">
                <a:moveTo>
                  <a:pt x="0" y="0"/>
                </a:moveTo>
                <a:lnTo>
                  <a:pt x="8628918" y="0"/>
                </a:lnTo>
                <a:lnTo>
                  <a:pt x="8628918" y="5407650"/>
                </a:lnTo>
                <a:lnTo>
                  <a:pt x="0" y="5407650"/>
                </a:lnTo>
                <a:lnTo>
                  <a:pt x="0" y="0"/>
                </a:lnTo>
                <a:close/>
              </a:path>
            </a:pathLst>
          </a:custGeom>
          <a:blipFill>
            <a:blip r:embed="rId3"/>
            <a:stretch>
              <a:fillRect l="0" t="0" r="0" b="0"/>
            </a:stretch>
          </a:blipFill>
        </p:spPr>
      </p:sp>
      <p:sp>
        <p:nvSpPr>
          <p:cNvPr name="TextBox 4" id="4"/>
          <p:cNvSpPr txBox="true"/>
          <p:nvPr/>
        </p:nvSpPr>
        <p:spPr>
          <a:xfrm rot="0">
            <a:off x="529728" y="279199"/>
            <a:ext cx="16997981"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PARAMETERIZATION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771842"/>
            <a:ext cx="5532090" cy="3832091"/>
            <a:chOff x="0" y="0"/>
            <a:chExt cx="7376120" cy="5109455"/>
          </a:xfrm>
        </p:grpSpPr>
        <p:sp>
          <p:nvSpPr>
            <p:cNvPr name="TextBox 3" id="3"/>
            <p:cNvSpPr txBox="true"/>
            <p:nvPr/>
          </p:nvSpPr>
          <p:spPr>
            <a:xfrm rot="0">
              <a:off x="0" y="4015140"/>
              <a:ext cx="7376120" cy="1094316"/>
            </a:xfrm>
            <a:prstGeom prst="rect">
              <a:avLst/>
            </a:prstGeom>
          </p:spPr>
          <p:txBody>
            <a:bodyPr anchor="t" rtlCol="false" tIns="0" lIns="0" bIns="0" rIns="0">
              <a:spAutoFit/>
            </a:bodyPr>
            <a:lstStyle/>
            <a:p>
              <a:pPr algn="l" marL="0" indent="0" lvl="0">
                <a:lnSpc>
                  <a:spcPts val="3325"/>
                </a:lnSpc>
                <a:spcBef>
                  <a:spcPct val="0"/>
                </a:spcBef>
              </a:pPr>
              <a:r>
                <a:rPr lang="en-US" sz="2375" strike="noStrike" u="none">
                  <a:solidFill>
                    <a:srgbClr val="000000"/>
                  </a:solidFill>
                  <a:latin typeface="Glacial Indifference Bold"/>
                </a:rPr>
                <a:t>TO CALCULATE GENDER DIVERSITY WITHIN DEPARTMENTS</a:t>
              </a:r>
            </a:p>
          </p:txBody>
        </p:sp>
        <p:sp>
          <p:nvSpPr>
            <p:cNvPr name="TextBox 4" id="4"/>
            <p:cNvSpPr txBox="true"/>
            <p:nvPr/>
          </p:nvSpPr>
          <p:spPr>
            <a:xfrm rot="0">
              <a:off x="0" y="-9525"/>
              <a:ext cx="7376120" cy="3057525"/>
            </a:xfrm>
            <a:prstGeom prst="rect">
              <a:avLst/>
            </a:prstGeom>
          </p:spPr>
          <p:txBody>
            <a:bodyPr anchor="t" rtlCol="false" tIns="0" lIns="0" bIns="0" rIns="0">
              <a:spAutoFit/>
            </a:bodyPr>
            <a:lstStyle/>
            <a:p>
              <a:pPr algn="l" marL="0" indent="0" lvl="0">
                <a:lnSpc>
                  <a:spcPts val="9000"/>
                </a:lnSpc>
                <a:spcBef>
                  <a:spcPct val="0"/>
                </a:spcBef>
              </a:pPr>
              <a:r>
                <a:rPr lang="en-US" sz="7500" strike="noStrike" u="none">
                  <a:solidFill>
                    <a:srgbClr val="000000"/>
                  </a:solidFill>
                  <a:latin typeface="Oswald Bold"/>
                </a:rPr>
                <a:t>DERIVED INSIGHTS-I​</a:t>
              </a:r>
            </a:p>
          </p:txBody>
        </p:sp>
      </p:grpSp>
      <p:sp>
        <p:nvSpPr>
          <p:cNvPr name="Freeform 5" id="5"/>
          <p:cNvSpPr/>
          <p:nvPr/>
        </p:nvSpPr>
        <p:spPr>
          <a:xfrm flipH="false" flipV="false" rot="0">
            <a:off x="7883270" y="2894768"/>
            <a:ext cx="9890380" cy="4497463"/>
          </a:xfrm>
          <a:custGeom>
            <a:avLst/>
            <a:gdLst/>
            <a:ahLst/>
            <a:cxnLst/>
            <a:rect r="r" b="b" t="t" l="l"/>
            <a:pathLst>
              <a:path h="4497463" w="9890380">
                <a:moveTo>
                  <a:pt x="0" y="0"/>
                </a:moveTo>
                <a:lnTo>
                  <a:pt x="9890380" y="0"/>
                </a:lnTo>
                <a:lnTo>
                  <a:pt x="9890380" y="4497464"/>
                </a:lnTo>
                <a:lnTo>
                  <a:pt x="0" y="4497464"/>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6693" y="1976583"/>
            <a:ext cx="8875940" cy="6855117"/>
          </a:xfrm>
          <a:custGeom>
            <a:avLst/>
            <a:gdLst/>
            <a:ahLst/>
            <a:cxnLst/>
            <a:rect r="r" b="b" t="t" l="l"/>
            <a:pathLst>
              <a:path h="6855117" w="8875940">
                <a:moveTo>
                  <a:pt x="0" y="0"/>
                </a:moveTo>
                <a:lnTo>
                  <a:pt x="8875940" y="0"/>
                </a:lnTo>
                <a:lnTo>
                  <a:pt x="8875940" y="6855117"/>
                </a:lnTo>
                <a:lnTo>
                  <a:pt x="0" y="6855117"/>
                </a:lnTo>
                <a:lnTo>
                  <a:pt x="0" y="0"/>
                </a:lnTo>
                <a:close/>
              </a:path>
            </a:pathLst>
          </a:custGeom>
          <a:blipFill>
            <a:blip r:embed="rId2"/>
            <a:stretch>
              <a:fillRect l="0" t="0" r="0" b="0"/>
            </a:stretch>
          </a:blipFill>
        </p:spPr>
      </p:sp>
      <p:grpSp>
        <p:nvGrpSpPr>
          <p:cNvPr name="Group 3" id="3"/>
          <p:cNvGrpSpPr/>
          <p:nvPr/>
        </p:nvGrpSpPr>
        <p:grpSpPr>
          <a:xfrm rot="0">
            <a:off x="1028700" y="2771842"/>
            <a:ext cx="5532090" cy="5927591"/>
            <a:chOff x="0" y="0"/>
            <a:chExt cx="7376120" cy="7903455"/>
          </a:xfrm>
        </p:grpSpPr>
        <p:sp>
          <p:nvSpPr>
            <p:cNvPr name="TextBox 4" id="4"/>
            <p:cNvSpPr txBox="true"/>
            <p:nvPr/>
          </p:nvSpPr>
          <p:spPr>
            <a:xfrm rot="0">
              <a:off x="0" y="4015140"/>
              <a:ext cx="7376120" cy="3888316"/>
            </a:xfrm>
            <a:prstGeom prst="rect">
              <a:avLst/>
            </a:prstGeom>
          </p:spPr>
          <p:txBody>
            <a:bodyPr anchor="t" rtlCol="false" tIns="0" lIns="0" bIns="0" rIns="0">
              <a:spAutoFit/>
            </a:bodyPr>
            <a:lstStyle/>
            <a:p>
              <a:pPr algn="l" marL="0" indent="0" lvl="0">
                <a:lnSpc>
                  <a:spcPts val="3325"/>
                </a:lnSpc>
                <a:spcBef>
                  <a:spcPct val="0"/>
                </a:spcBef>
              </a:pPr>
              <a:r>
                <a:rPr lang="en-US" sz="2375">
                  <a:solidFill>
                    <a:srgbClr val="000000"/>
                  </a:solidFill>
                  <a:latin typeface="Glacial Indifference Bold"/>
                </a:rPr>
                <a:t>THIS QUERY CALCULATES THE AVERAGE TOTAL PAY FOR EMPLOYEES, CATEGORIZED BY DEPARTMENT AND JOB TITLE, PROVIDING INSIGHTS INTO HOW PAY IS DISTRIBUTED ACROSS DIFFERENT ROLES IN THE ORGANIZATION.</a:t>
              </a:r>
            </a:p>
          </p:txBody>
        </p:sp>
        <p:sp>
          <p:nvSpPr>
            <p:cNvPr name="TextBox 5" id="5"/>
            <p:cNvSpPr txBox="true"/>
            <p:nvPr/>
          </p:nvSpPr>
          <p:spPr>
            <a:xfrm rot="0">
              <a:off x="0" y="-9525"/>
              <a:ext cx="7376120" cy="3057525"/>
            </a:xfrm>
            <a:prstGeom prst="rect">
              <a:avLst/>
            </a:prstGeom>
          </p:spPr>
          <p:txBody>
            <a:bodyPr anchor="t" rtlCol="false" tIns="0" lIns="0" bIns="0" rIns="0">
              <a:spAutoFit/>
            </a:bodyPr>
            <a:lstStyle/>
            <a:p>
              <a:pPr algn="l" marL="0" indent="0" lvl="0">
                <a:lnSpc>
                  <a:spcPts val="9000"/>
                </a:lnSpc>
                <a:spcBef>
                  <a:spcPct val="0"/>
                </a:spcBef>
              </a:pPr>
              <a:r>
                <a:rPr lang="en-US" sz="7500" strike="noStrike" u="none">
                  <a:solidFill>
                    <a:srgbClr val="000000"/>
                  </a:solidFill>
                  <a:latin typeface="Oswald Bold"/>
                </a:rPr>
                <a:t>DERIVED INSIGHTS-I​I</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53547" y="2255120"/>
            <a:ext cx="11752064" cy="6434992"/>
          </a:xfrm>
          <a:custGeom>
            <a:avLst/>
            <a:gdLst/>
            <a:ahLst/>
            <a:cxnLst/>
            <a:rect r="r" b="b" t="t" l="l"/>
            <a:pathLst>
              <a:path h="6434992" w="11752064">
                <a:moveTo>
                  <a:pt x="0" y="0"/>
                </a:moveTo>
                <a:lnTo>
                  <a:pt x="11752064" y="0"/>
                </a:lnTo>
                <a:lnTo>
                  <a:pt x="11752064" y="6434991"/>
                </a:lnTo>
                <a:lnTo>
                  <a:pt x="0" y="6434991"/>
                </a:lnTo>
                <a:lnTo>
                  <a:pt x="0" y="0"/>
                </a:lnTo>
                <a:close/>
              </a:path>
            </a:pathLst>
          </a:custGeom>
          <a:blipFill>
            <a:blip r:embed="rId2"/>
            <a:stretch>
              <a:fillRect l="0" t="0" r="-492" b="0"/>
            </a:stretch>
          </a:blipFill>
        </p:spPr>
      </p:sp>
      <p:grpSp>
        <p:nvGrpSpPr>
          <p:cNvPr name="Group 3" id="3"/>
          <p:cNvGrpSpPr/>
          <p:nvPr/>
        </p:nvGrpSpPr>
        <p:grpSpPr>
          <a:xfrm rot="0">
            <a:off x="521457" y="2520936"/>
            <a:ext cx="5532090" cy="4251191"/>
            <a:chOff x="0" y="0"/>
            <a:chExt cx="7376120" cy="5668255"/>
          </a:xfrm>
        </p:grpSpPr>
        <p:sp>
          <p:nvSpPr>
            <p:cNvPr name="TextBox 4" id="4"/>
            <p:cNvSpPr txBox="true"/>
            <p:nvPr/>
          </p:nvSpPr>
          <p:spPr>
            <a:xfrm rot="0">
              <a:off x="0" y="4015140"/>
              <a:ext cx="7376120" cy="1653116"/>
            </a:xfrm>
            <a:prstGeom prst="rect">
              <a:avLst/>
            </a:prstGeom>
          </p:spPr>
          <p:txBody>
            <a:bodyPr anchor="t" rtlCol="false" tIns="0" lIns="0" bIns="0" rIns="0">
              <a:spAutoFit/>
            </a:bodyPr>
            <a:lstStyle/>
            <a:p>
              <a:pPr algn="l" marL="0" indent="0" lvl="0">
                <a:lnSpc>
                  <a:spcPts val="3325"/>
                </a:lnSpc>
                <a:spcBef>
                  <a:spcPct val="0"/>
                </a:spcBef>
              </a:pPr>
              <a:r>
                <a:rPr lang="en-US" sz="2375">
                  <a:solidFill>
                    <a:srgbClr val="000000"/>
                  </a:solidFill>
                  <a:latin typeface="Glacial Indifference Bold"/>
                </a:rPr>
                <a:t>QUERY PROVIDES A BREAKDOWN OF THE PAYROLL SUMMARY FOR EACH DEPARTMENT IN PERCENTAGES.</a:t>
              </a:r>
            </a:p>
          </p:txBody>
        </p:sp>
        <p:sp>
          <p:nvSpPr>
            <p:cNvPr name="TextBox 5" id="5"/>
            <p:cNvSpPr txBox="true"/>
            <p:nvPr/>
          </p:nvSpPr>
          <p:spPr>
            <a:xfrm rot="0">
              <a:off x="0" y="-9525"/>
              <a:ext cx="7376120" cy="3057525"/>
            </a:xfrm>
            <a:prstGeom prst="rect">
              <a:avLst/>
            </a:prstGeom>
          </p:spPr>
          <p:txBody>
            <a:bodyPr anchor="t" rtlCol="false" tIns="0" lIns="0" bIns="0" rIns="0">
              <a:spAutoFit/>
            </a:bodyPr>
            <a:lstStyle/>
            <a:p>
              <a:pPr algn="l" marL="0" indent="0" lvl="0">
                <a:lnSpc>
                  <a:spcPts val="9000"/>
                </a:lnSpc>
                <a:spcBef>
                  <a:spcPct val="0"/>
                </a:spcBef>
              </a:pPr>
              <a:r>
                <a:rPr lang="en-US" sz="7500" strike="noStrike" u="none">
                  <a:solidFill>
                    <a:srgbClr val="000000"/>
                  </a:solidFill>
                  <a:latin typeface="Oswald Bold"/>
                </a:rPr>
                <a:t>DERIVED INSIGHTS-I​II</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54136" y="2148792"/>
            <a:ext cx="11906601" cy="6415194"/>
          </a:xfrm>
          <a:custGeom>
            <a:avLst/>
            <a:gdLst/>
            <a:ahLst/>
            <a:cxnLst/>
            <a:rect r="r" b="b" t="t" l="l"/>
            <a:pathLst>
              <a:path h="6415194" w="11906601">
                <a:moveTo>
                  <a:pt x="0" y="0"/>
                </a:moveTo>
                <a:lnTo>
                  <a:pt x="11906600" y="0"/>
                </a:lnTo>
                <a:lnTo>
                  <a:pt x="11906600" y="6415194"/>
                </a:lnTo>
                <a:lnTo>
                  <a:pt x="0" y="6415194"/>
                </a:lnTo>
                <a:lnTo>
                  <a:pt x="0" y="0"/>
                </a:lnTo>
                <a:close/>
              </a:path>
            </a:pathLst>
          </a:custGeom>
          <a:blipFill>
            <a:blip r:embed="rId2"/>
            <a:stretch>
              <a:fillRect l="0" t="0" r="0" b="0"/>
            </a:stretch>
          </a:blipFill>
        </p:spPr>
      </p:sp>
      <p:grpSp>
        <p:nvGrpSpPr>
          <p:cNvPr name="Group 3" id="3"/>
          <p:cNvGrpSpPr/>
          <p:nvPr/>
        </p:nvGrpSpPr>
        <p:grpSpPr>
          <a:xfrm rot="0">
            <a:off x="521457" y="2520936"/>
            <a:ext cx="5532090" cy="4670291"/>
            <a:chOff x="0" y="0"/>
            <a:chExt cx="7376120" cy="6227055"/>
          </a:xfrm>
        </p:grpSpPr>
        <p:sp>
          <p:nvSpPr>
            <p:cNvPr name="TextBox 4" id="4"/>
            <p:cNvSpPr txBox="true"/>
            <p:nvPr/>
          </p:nvSpPr>
          <p:spPr>
            <a:xfrm rot="0">
              <a:off x="0" y="4015140"/>
              <a:ext cx="7376120" cy="2211916"/>
            </a:xfrm>
            <a:prstGeom prst="rect">
              <a:avLst/>
            </a:prstGeom>
          </p:spPr>
          <p:txBody>
            <a:bodyPr anchor="t" rtlCol="false" tIns="0" lIns="0" bIns="0" rIns="0">
              <a:spAutoFit/>
            </a:bodyPr>
            <a:lstStyle/>
            <a:p>
              <a:pPr algn="l" marL="0" indent="0" lvl="0">
                <a:lnSpc>
                  <a:spcPts val="3325"/>
                </a:lnSpc>
                <a:spcBef>
                  <a:spcPct val="0"/>
                </a:spcBef>
              </a:pPr>
              <a:r>
                <a:rPr lang="en-US" sz="2375">
                  <a:solidFill>
                    <a:srgbClr val="000000"/>
                  </a:solidFill>
                  <a:latin typeface="Glacial Indifference Bold"/>
                </a:rPr>
                <a:t>THIS QUERY TRACKS THE NUMBER OF ACTIVE EMPLOYEES IN EACH YEAR, SHOWING HOW THE WORKFORCE CHANGES OVER TIME.</a:t>
              </a:r>
            </a:p>
          </p:txBody>
        </p:sp>
        <p:sp>
          <p:nvSpPr>
            <p:cNvPr name="TextBox 5" id="5"/>
            <p:cNvSpPr txBox="true"/>
            <p:nvPr/>
          </p:nvSpPr>
          <p:spPr>
            <a:xfrm rot="0">
              <a:off x="0" y="-9525"/>
              <a:ext cx="7376120" cy="3057525"/>
            </a:xfrm>
            <a:prstGeom prst="rect">
              <a:avLst/>
            </a:prstGeom>
          </p:spPr>
          <p:txBody>
            <a:bodyPr anchor="t" rtlCol="false" tIns="0" lIns="0" bIns="0" rIns="0">
              <a:spAutoFit/>
            </a:bodyPr>
            <a:lstStyle/>
            <a:p>
              <a:pPr algn="l" marL="0" indent="0" lvl="0">
                <a:lnSpc>
                  <a:spcPts val="9000"/>
                </a:lnSpc>
                <a:spcBef>
                  <a:spcPct val="0"/>
                </a:spcBef>
              </a:pPr>
              <a:r>
                <a:rPr lang="en-US" sz="7500" strike="noStrike" u="none">
                  <a:solidFill>
                    <a:srgbClr val="000000"/>
                  </a:solidFill>
                  <a:latin typeface="Oswald Bold"/>
                </a:rPr>
                <a:t>DERIVED INSIGHTS-I​V</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38825" y="2165232"/>
            <a:ext cx="10020475" cy="6219901"/>
          </a:xfrm>
          <a:custGeom>
            <a:avLst/>
            <a:gdLst/>
            <a:ahLst/>
            <a:cxnLst/>
            <a:rect r="r" b="b" t="t" l="l"/>
            <a:pathLst>
              <a:path h="6219901" w="10020475">
                <a:moveTo>
                  <a:pt x="0" y="0"/>
                </a:moveTo>
                <a:lnTo>
                  <a:pt x="10020475" y="0"/>
                </a:lnTo>
                <a:lnTo>
                  <a:pt x="10020475" y="6219901"/>
                </a:lnTo>
                <a:lnTo>
                  <a:pt x="0" y="6219901"/>
                </a:lnTo>
                <a:lnTo>
                  <a:pt x="0" y="0"/>
                </a:lnTo>
                <a:close/>
              </a:path>
            </a:pathLst>
          </a:custGeom>
          <a:blipFill>
            <a:blip r:embed="rId2"/>
            <a:stretch>
              <a:fillRect l="0" t="0" r="0" b="0"/>
            </a:stretch>
          </a:blipFill>
        </p:spPr>
      </p:sp>
      <p:grpSp>
        <p:nvGrpSpPr>
          <p:cNvPr name="Group 3" id="3"/>
          <p:cNvGrpSpPr/>
          <p:nvPr/>
        </p:nvGrpSpPr>
        <p:grpSpPr>
          <a:xfrm rot="0">
            <a:off x="521457" y="2520936"/>
            <a:ext cx="5532090" cy="5089391"/>
            <a:chOff x="0" y="0"/>
            <a:chExt cx="7376120" cy="6785855"/>
          </a:xfrm>
        </p:grpSpPr>
        <p:sp>
          <p:nvSpPr>
            <p:cNvPr name="TextBox 4" id="4"/>
            <p:cNvSpPr txBox="true"/>
            <p:nvPr/>
          </p:nvSpPr>
          <p:spPr>
            <a:xfrm rot="0">
              <a:off x="0" y="4015140"/>
              <a:ext cx="7376120" cy="2770716"/>
            </a:xfrm>
            <a:prstGeom prst="rect">
              <a:avLst/>
            </a:prstGeom>
          </p:spPr>
          <p:txBody>
            <a:bodyPr anchor="t" rtlCol="false" tIns="0" lIns="0" bIns="0" rIns="0">
              <a:spAutoFit/>
            </a:bodyPr>
            <a:lstStyle/>
            <a:p>
              <a:pPr algn="l" marL="0" indent="0" lvl="0">
                <a:lnSpc>
                  <a:spcPts val="3325"/>
                </a:lnSpc>
                <a:spcBef>
                  <a:spcPct val="0"/>
                </a:spcBef>
              </a:pPr>
              <a:r>
                <a:rPr lang="en-US" sz="2375">
                  <a:solidFill>
                    <a:srgbClr val="000000"/>
                  </a:solidFill>
                  <a:latin typeface="Glacial Indifference Bold"/>
                </a:rPr>
                <a:t>THIS QUERY CALCULATES THE NUMBER OF ACTIVE EMPLOYEES IN EACH DEPARTMENT AND YEAR, AND THEN SHOWS HOW THIS NUMBER CHANGES FROM ONE YEAR TO THE NEXT.</a:t>
              </a:r>
            </a:p>
          </p:txBody>
        </p:sp>
        <p:sp>
          <p:nvSpPr>
            <p:cNvPr name="TextBox 5" id="5"/>
            <p:cNvSpPr txBox="true"/>
            <p:nvPr/>
          </p:nvSpPr>
          <p:spPr>
            <a:xfrm rot="0">
              <a:off x="0" y="-9525"/>
              <a:ext cx="7376120" cy="3057525"/>
            </a:xfrm>
            <a:prstGeom prst="rect">
              <a:avLst/>
            </a:prstGeom>
          </p:spPr>
          <p:txBody>
            <a:bodyPr anchor="t" rtlCol="false" tIns="0" lIns="0" bIns="0" rIns="0">
              <a:spAutoFit/>
            </a:bodyPr>
            <a:lstStyle/>
            <a:p>
              <a:pPr algn="l" marL="0" indent="0" lvl="0">
                <a:lnSpc>
                  <a:spcPts val="9000"/>
                </a:lnSpc>
                <a:spcBef>
                  <a:spcPct val="0"/>
                </a:spcBef>
              </a:pPr>
              <a:r>
                <a:rPr lang="en-US" sz="7500" strike="noStrike" u="none">
                  <a:solidFill>
                    <a:srgbClr val="000000"/>
                  </a:solidFill>
                  <a:latin typeface="Oswald Bold"/>
                </a:rPr>
                <a:t>DERIVED INSIGHTS-V</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829510" y="-1265965"/>
            <a:ext cx="8458490" cy="12818929"/>
          </a:xfrm>
          <a:prstGeom prst="rect">
            <a:avLst/>
          </a:prstGeom>
          <a:solidFill>
            <a:srgbClr val="000000"/>
          </a:solidFill>
        </p:spPr>
      </p:sp>
      <p:sp>
        <p:nvSpPr>
          <p:cNvPr name="Freeform 3" id="3"/>
          <p:cNvSpPr/>
          <p:nvPr/>
        </p:nvSpPr>
        <p:spPr>
          <a:xfrm flipH="false" flipV="false" rot="0">
            <a:off x="10086685" y="5815717"/>
            <a:ext cx="7944140" cy="3849254"/>
          </a:xfrm>
          <a:custGeom>
            <a:avLst/>
            <a:gdLst/>
            <a:ahLst/>
            <a:cxnLst/>
            <a:rect r="r" b="b" t="t" l="l"/>
            <a:pathLst>
              <a:path h="3849254" w="7944140">
                <a:moveTo>
                  <a:pt x="0" y="0"/>
                </a:moveTo>
                <a:lnTo>
                  <a:pt x="7944140" y="0"/>
                </a:lnTo>
                <a:lnTo>
                  <a:pt x="7944140" y="3849254"/>
                </a:lnTo>
                <a:lnTo>
                  <a:pt x="0" y="3849254"/>
                </a:lnTo>
                <a:lnTo>
                  <a:pt x="0" y="0"/>
                </a:lnTo>
                <a:close/>
              </a:path>
            </a:pathLst>
          </a:custGeom>
          <a:blipFill>
            <a:blip r:embed="rId2"/>
            <a:stretch>
              <a:fillRect l="-288" t="0" r="-288" b="0"/>
            </a:stretch>
          </a:blipFill>
        </p:spPr>
      </p:sp>
      <p:sp>
        <p:nvSpPr>
          <p:cNvPr name="Freeform 4" id="4"/>
          <p:cNvSpPr/>
          <p:nvPr/>
        </p:nvSpPr>
        <p:spPr>
          <a:xfrm flipH="false" flipV="false" rot="0">
            <a:off x="9996216" y="3070899"/>
            <a:ext cx="8125078" cy="1768725"/>
          </a:xfrm>
          <a:custGeom>
            <a:avLst/>
            <a:gdLst/>
            <a:ahLst/>
            <a:cxnLst/>
            <a:rect r="r" b="b" t="t" l="l"/>
            <a:pathLst>
              <a:path h="1768725" w="8125078">
                <a:moveTo>
                  <a:pt x="0" y="0"/>
                </a:moveTo>
                <a:lnTo>
                  <a:pt x="8125078" y="0"/>
                </a:lnTo>
                <a:lnTo>
                  <a:pt x="8125078" y="1768725"/>
                </a:lnTo>
                <a:lnTo>
                  <a:pt x="0" y="1768725"/>
                </a:lnTo>
                <a:lnTo>
                  <a:pt x="0" y="0"/>
                </a:lnTo>
                <a:close/>
              </a:path>
            </a:pathLst>
          </a:custGeom>
          <a:blipFill>
            <a:blip r:embed="rId3"/>
            <a:stretch>
              <a:fillRect l="0" t="0" r="0" b="0"/>
            </a:stretch>
          </a:blipFill>
        </p:spPr>
      </p:sp>
      <p:sp>
        <p:nvSpPr>
          <p:cNvPr name="Freeform 5" id="5"/>
          <p:cNvSpPr/>
          <p:nvPr/>
        </p:nvSpPr>
        <p:spPr>
          <a:xfrm flipH="false" flipV="false" rot="0">
            <a:off x="190807" y="3070899"/>
            <a:ext cx="9438328" cy="5632954"/>
          </a:xfrm>
          <a:custGeom>
            <a:avLst/>
            <a:gdLst/>
            <a:ahLst/>
            <a:cxnLst/>
            <a:rect r="r" b="b" t="t" l="l"/>
            <a:pathLst>
              <a:path h="5632954" w="9438328">
                <a:moveTo>
                  <a:pt x="0" y="0"/>
                </a:moveTo>
                <a:lnTo>
                  <a:pt x="9438328" y="0"/>
                </a:lnTo>
                <a:lnTo>
                  <a:pt x="9438328" y="5632955"/>
                </a:lnTo>
                <a:lnTo>
                  <a:pt x="0" y="5632955"/>
                </a:lnTo>
                <a:lnTo>
                  <a:pt x="0" y="0"/>
                </a:lnTo>
                <a:close/>
              </a:path>
            </a:pathLst>
          </a:custGeom>
          <a:blipFill>
            <a:blip r:embed="rId4"/>
            <a:stretch>
              <a:fillRect l="0" t="0" r="0" b="0"/>
            </a:stretch>
          </a:blipFill>
        </p:spPr>
      </p:sp>
      <p:sp>
        <p:nvSpPr>
          <p:cNvPr name="TextBox 6" id="6"/>
          <p:cNvSpPr txBox="true"/>
          <p:nvPr/>
        </p:nvSpPr>
        <p:spPr>
          <a:xfrm rot="0">
            <a:off x="1028700" y="1028700"/>
            <a:ext cx="8319999" cy="1066800"/>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Oswald Bold"/>
              </a:rPr>
              <a:t>GRAPH</a:t>
            </a:r>
          </a:p>
        </p:txBody>
      </p:sp>
      <p:sp>
        <p:nvSpPr>
          <p:cNvPr name="TextBox 7" id="7"/>
          <p:cNvSpPr txBox="true"/>
          <p:nvPr/>
        </p:nvSpPr>
        <p:spPr>
          <a:xfrm rot="0">
            <a:off x="11281896" y="952500"/>
            <a:ext cx="5977404" cy="864870"/>
          </a:xfrm>
          <a:prstGeom prst="rect">
            <a:avLst/>
          </a:prstGeom>
        </p:spPr>
        <p:txBody>
          <a:bodyPr anchor="t" rtlCol="false" tIns="0" lIns="0" bIns="0" rIns="0">
            <a:spAutoFit/>
          </a:bodyPr>
          <a:lstStyle/>
          <a:p>
            <a:pPr>
              <a:lnSpc>
                <a:spcPts val="3450"/>
              </a:lnSpc>
            </a:pPr>
            <a:r>
              <a:rPr lang="en-US" sz="2300">
                <a:solidFill>
                  <a:srgbClr val="FFFFFF"/>
                </a:solidFill>
                <a:latin typeface="Glacial Indifference Bold"/>
              </a:rPr>
              <a:t>AVERAGE TOTAL PAY BY EMPLOYEE TYPE</a:t>
            </a:r>
          </a:p>
          <a:p>
            <a:pPr marL="0" indent="0" lvl="0">
              <a:lnSpc>
                <a:spcPts val="345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829510" y="-1265965"/>
            <a:ext cx="8458490" cy="12818929"/>
          </a:xfrm>
          <a:prstGeom prst="rect">
            <a:avLst/>
          </a:prstGeom>
          <a:solidFill>
            <a:srgbClr val="000000"/>
          </a:solidFill>
        </p:spPr>
      </p:sp>
      <p:sp>
        <p:nvSpPr>
          <p:cNvPr name="Freeform 3" id="3"/>
          <p:cNvSpPr/>
          <p:nvPr/>
        </p:nvSpPr>
        <p:spPr>
          <a:xfrm flipH="false" flipV="false" rot="0">
            <a:off x="9941937" y="6043138"/>
            <a:ext cx="8179358" cy="3171313"/>
          </a:xfrm>
          <a:custGeom>
            <a:avLst/>
            <a:gdLst/>
            <a:ahLst/>
            <a:cxnLst/>
            <a:rect r="r" b="b" t="t" l="l"/>
            <a:pathLst>
              <a:path h="3171313" w="8179358">
                <a:moveTo>
                  <a:pt x="0" y="0"/>
                </a:moveTo>
                <a:lnTo>
                  <a:pt x="8179357" y="0"/>
                </a:lnTo>
                <a:lnTo>
                  <a:pt x="8179357" y="3171313"/>
                </a:lnTo>
                <a:lnTo>
                  <a:pt x="0" y="3171313"/>
                </a:lnTo>
                <a:lnTo>
                  <a:pt x="0" y="0"/>
                </a:lnTo>
                <a:close/>
              </a:path>
            </a:pathLst>
          </a:custGeom>
          <a:blipFill>
            <a:blip r:embed="rId2"/>
            <a:stretch>
              <a:fillRect l="0" t="0" r="-5679" b="0"/>
            </a:stretch>
          </a:blipFill>
        </p:spPr>
      </p:sp>
      <p:sp>
        <p:nvSpPr>
          <p:cNvPr name="Freeform 4" id="4"/>
          <p:cNvSpPr/>
          <p:nvPr/>
        </p:nvSpPr>
        <p:spPr>
          <a:xfrm flipH="false" flipV="false" rot="0">
            <a:off x="9941937" y="2757565"/>
            <a:ext cx="7649842" cy="1647864"/>
          </a:xfrm>
          <a:custGeom>
            <a:avLst/>
            <a:gdLst/>
            <a:ahLst/>
            <a:cxnLst/>
            <a:rect r="r" b="b" t="t" l="l"/>
            <a:pathLst>
              <a:path h="1647864" w="7649842">
                <a:moveTo>
                  <a:pt x="0" y="0"/>
                </a:moveTo>
                <a:lnTo>
                  <a:pt x="7649842" y="0"/>
                </a:lnTo>
                <a:lnTo>
                  <a:pt x="7649842" y="1647864"/>
                </a:lnTo>
                <a:lnTo>
                  <a:pt x="0" y="1647864"/>
                </a:lnTo>
                <a:lnTo>
                  <a:pt x="0" y="0"/>
                </a:lnTo>
                <a:close/>
              </a:path>
            </a:pathLst>
          </a:custGeom>
          <a:blipFill>
            <a:blip r:embed="rId3"/>
            <a:stretch>
              <a:fillRect l="0" t="0" r="0" b="0"/>
            </a:stretch>
          </a:blipFill>
        </p:spPr>
      </p:sp>
      <p:sp>
        <p:nvSpPr>
          <p:cNvPr name="Freeform 5" id="5"/>
          <p:cNvSpPr/>
          <p:nvPr/>
        </p:nvSpPr>
        <p:spPr>
          <a:xfrm flipH="false" flipV="false" rot="0">
            <a:off x="391182" y="3581497"/>
            <a:ext cx="9438328" cy="5632954"/>
          </a:xfrm>
          <a:custGeom>
            <a:avLst/>
            <a:gdLst/>
            <a:ahLst/>
            <a:cxnLst/>
            <a:rect r="r" b="b" t="t" l="l"/>
            <a:pathLst>
              <a:path h="5632954" w="9438328">
                <a:moveTo>
                  <a:pt x="0" y="0"/>
                </a:moveTo>
                <a:lnTo>
                  <a:pt x="9438328" y="0"/>
                </a:lnTo>
                <a:lnTo>
                  <a:pt x="9438328" y="5632954"/>
                </a:lnTo>
                <a:lnTo>
                  <a:pt x="0" y="5632954"/>
                </a:lnTo>
                <a:lnTo>
                  <a:pt x="0" y="0"/>
                </a:lnTo>
                <a:close/>
              </a:path>
            </a:pathLst>
          </a:custGeom>
          <a:blipFill>
            <a:blip r:embed="rId4"/>
            <a:stretch>
              <a:fillRect l="0" t="0" r="0" b="0"/>
            </a:stretch>
          </a:blipFill>
        </p:spPr>
      </p:sp>
      <p:sp>
        <p:nvSpPr>
          <p:cNvPr name="TextBox 6" id="6"/>
          <p:cNvSpPr txBox="true"/>
          <p:nvPr/>
        </p:nvSpPr>
        <p:spPr>
          <a:xfrm rot="0">
            <a:off x="1028700" y="1028700"/>
            <a:ext cx="8319999" cy="1066800"/>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Oswald Bold"/>
              </a:rPr>
              <a:t>GRAPH</a:t>
            </a:r>
          </a:p>
        </p:txBody>
      </p:sp>
      <p:sp>
        <p:nvSpPr>
          <p:cNvPr name="TextBox 7" id="7"/>
          <p:cNvSpPr txBox="true"/>
          <p:nvPr/>
        </p:nvSpPr>
        <p:spPr>
          <a:xfrm rot="0">
            <a:off x="10233834" y="804692"/>
            <a:ext cx="6837287" cy="1012678"/>
          </a:xfrm>
          <a:prstGeom prst="rect">
            <a:avLst/>
          </a:prstGeom>
        </p:spPr>
        <p:txBody>
          <a:bodyPr anchor="t" rtlCol="false" tIns="0" lIns="0" bIns="0" rIns="0">
            <a:spAutoFit/>
          </a:bodyPr>
          <a:lstStyle/>
          <a:p>
            <a:pPr>
              <a:lnSpc>
                <a:spcPts val="4054"/>
              </a:lnSpc>
            </a:pPr>
            <a:r>
              <a:rPr lang="en-US" sz="2703">
                <a:solidFill>
                  <a:srgbClr val="FFFFFF"/>
                </a:solidFill>
                <a:latin typeface="Glacial Indifference Bold"/>
              </a:rPr>
              <a:t>NUMBER OF ACTIVE EMPLOYEES BY YEAR</a:t>
            </a:r>
          </a:p>
          <a:p>
            <a:pPr marL="0" indent="0" lvl="0">
              <a:lnSpc>
                <a:spcPts val="4054"/>
              </a:lnSpc>
            </a:pP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511502" y="876300"/>
            <a:ext cx="8106278" cy="1368424"/>
          </a:xfrm>
          <a:prstGeom prst="rect">
            <a:avLst/>
          </a:prstGeom>
        </p:spPr>
        <p:txBody>
          <a:bodyPr anchor="t" rtlCol="false" tIns="0" lIns="0" bIns="0" rIns="0">
            <a:spAutoFit/>
          </a:bodyPr>
          <a:lstStyle/>
          <a:p>
            <a:pPr>
              <a:lnSpc>
                <a:spcPts val="11200"/>
              </a:lnSpc>
            </a:pPr>
            <a:r>
              <a:rPr lang="en-US" sz="8000">
                <a:solidFill>
                  <a:srgbClr val="000000"/>
                </a:solidFill>
                <a:latin typeface="Oswald Bold"/>
              </a:rPr>
              <a:t>INTRODUCTION</a:t>
            </a:r>
          </a:p>
        </p:txBody>
      </p:sp>
      <p:sp>
        <p:nvSpPr>
          <p:cNvPr name="TextBox 3" id="3"/>
          <p:cNvSpPr txBox="true"/>
          <p:nvPr/>
        </p:nvSpPr>
        <p:spPr>
          <a:xfrm rot="0">
            <a:off x="8511502" y="3009900"/>
            <a:ext cx="8106278" cy="3297016"/>
          </a:xfrm>
          <a:prstGeom prst="rect">
            <a:avLst/>
          </a:prstGeom>
        </p:spPr>
        <p:txBody>
          <a:bodyPr anchor="t" rtlCol="false" tIns="0" lIns="0" bIns="0" rIns="0">
            <a:spAutoFit/>
          </a:bodyPr>
          <a:lstStyle/>
          <a:p>
            <a:pPr>
              <a:lnSpc>
                <a:spcPts val="4340"/>
              </a:lnSpc>
            </a:pPr>
            <a:r>
              <a:rPr lang="en-US" sz="3100">
                <a:solidFill>
                  <a:srgbClr val="000000"/>
                </a:solidFill>
                <a:latin typeface="Roboto Condensed"/>
              </a:rPr>
              <a:t>This project focuses on creating a data warehouse from a flat file source to manage payroll data for Los Angeles employees. The aim is to streamline data by reducing redundancy and enhancing its accuracy. The data is organized into fact and dimension tables for easier analysis.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829510" y="-1265965"/>
            <a:ext cx="8458490" cy="12818929"/>
          </a:xfrm>
          <a:prstGeom prst="rect">
            <a:avLst/>
          </a:prstGeom>
          <a:solidFill>
            <a:srgbClr val="000000"/>
          </a:solidFill>
        </p:spPr>
      </p:sp>
      <p:sp>
        <p:nvSpPr>
          <p:cNvPr name="Freeform 3" id="3"/>
          <p:cNvSpPr/>
          <p:nvPr/>
        </p:nvSpPr>
        <p:spPr>
          <a:xfrm flipH="false" flipV="false" rot="0">
            <a:off x="10037627" y="4605740"/>
            <a:ext cx="7958944" cy="5470403"/>
          </a:xfrm>
          <a:custGeom>
            <a:avLst/>
            <a:gdLst/>
            <a:ahLst/>
            <a:cxnLst/>
            <a:rect r="r" b="b" t="t" l="l"/>
            <a:pathLst>
              <a:path h="5470403" w="7958944">
                <a:moveTo>
                  <a:pt x="0" y="0"/>
                </a:moveTo>
                <a:lnTo>
                  <a:pt x="7958944" y="0"/>
                </a:lnTo>
                <a:lnTo>
                  <a:pt x="7958944" y="5470404"/>
                </a:lnTo>
                <a:lnTo>
                  <a:pt x="0" y="5470404"/>
                </a:lnTo>
                <a:lnTo>
                  <a:pt x="0" y="0"/>
                </a:lnTo>
                <a:close/>
              </a:path>
            </a:pathLst>
          </a:custGeom>
          <a:blipFill>
            <a:blip r:embed="rId2"/>
            <a:stretch>
              <a:fillRect l="0" t="0" r="0" b="0"/>
            </a:stretch>
          </a:blipFill>
        </p:spPr>
      </p:sp>
      <p:sp>
        <p:nvSpPr>
          <p:cNvPr name="Freeform 4" id="4"/>
          <p:cNvSpPr/>
          <p:nvPr/>
        </p:nvSpPr>
        <p:spPr>
          <a:xfrm flipH="false" flipV="false" rot="0">
            <a:off x="391182" y="3205192"/>
            <a:ext cx="9438328" cy="5632954"/>
          </a:xfrm>
          <a:custGeom>
            <a:avLst/>
            <a:gdLst/>
            <a:ahLst/>
            <a:cxnLst/>
            <a:rect r="r" b="b" t="t" l="l"/>
            <a:pathLst>
              <a:path h="5632954" w="9438328">
                <a:moveTo>
                  <a:pt x="0" y="0"/>
                </a:moveTo>
                <a:lnTo>
                  <a:pt x="9438328" y="0"/>
                </a:lnTo>
                <a:lnTo>
                  <a:pt x="9438328" y="5632954"/>
                </a:lnTo>
                <a:lnTo>
                  <a:pt x="0" y="5632954"/>
                </a:lnTo>
                <a:lnTo>
                  <a:pt x="0" y="0"/>
                </a:lnTo>
                <a:close/>
              </a:path>
            </a:pathLst>
          </a:custGeom>
          <a:blipFill>
            <a:blip r:embed="rId3"/>
            <a:stretch>
              <a:fillRect l="0" t="0" r="0" b="0"/>
            </a:stretch>
          </a:blipFill>
        </p:spPr>
      </p:sp>
      <p:sp>
        <p:nvSpPr>
          <p:cNvPr name="Freeform 5" id="5"/>
          <p:cNvSpPr/>
          <p:nvPr/>
        </p:nvSpPr>
        <p:spPr>
          <a:xfrm flipH="false" flipV="false" rot="0">
            <a:off x="9995971" y="1622549"/>
            <a:ext cx="8042256" cy="2735541"/>
          </a:xfrm>
          <a:custGeom>
            <a:avLst/>
            <a:gdLst/>
            <a:ahLst/>
            <a:cxnLst/>
            <a:rect r="r" b="b" t="t" l="l"/>
            <a:pathLst>
              <a:path h="2735541" w="8042256">
                <a:moveTo>
                  <a:pt x="0" y="0"/>
                </a:moveTo>
                <a:lnTo>
                  <a:pt x="8042256" y="0"/>
                </a:lnTo>
                <a:lnTo>
                  <a:pt x="8042256" y="2735541"/>
                </a:lnTo>
                <a:lnTo>
                  <a:pt x="0" y="2735541"/>
                </a:lnTo>
                <a:lnTo>
                  <a:pt x="0" y="0"/>
                </a:lnTo>
                <a:close/>
              </a:path>
            </a:pathLst>
          </a:custGeom>
          <a:blipFill>
            <a:blip r:embed="rId4"/>
            <a:stretch>
              <a:fillRect l="0" t="0" r="0" b="0"/>
            </a:stretch>
          </a:blipFill>
        </p:spPr>
      </p:sp>
      <p:sp>
        <p:nvSpPr>
          <p:cNvPr name="TextBox 6" id="6"/>
          <p:cNvSpPr txBox="true"/>
          <p:nvPr/>
        </p:nvSpPr>
        <p:spPr>
          <a:xfrm rot="0">
            <a:off x="1028700" y="1028700"/>
            <a:ext cx="8319999" cy="1066800"/>
          </a:xfrm>
          <a:prstGeom prst="rect">
            <a:avLst/>
          </a:prstGeom>
        </p:spPr>
        <p:txBody>
          <a:bodyPr anchor="t" rtlCol="false" tIns="0" lIns="0" bIns="0" rIns="0">
            <a:spAutoFit/>
          </a:bodyPr>
          <a:lstStyle/>
          <a:p>
            <a:pPr marL="0" indent="0" lvl="0">
              <a:lnSpc>
                <a:spcPts val="8400"/>
              </a:lnSpc>
            </a:pPr>
            <a:r>
              <a:rPr lang="en-US" sz="7000">
                <a:solidFill>
                  <a:srgbClr val="000000"/>
                </a:solidFill>
                <a:latin typeface="Oswald Bold"/>
              </a:rPr>
              <a:t>GRAPH</a:t>
            </a:r>
          </a:p>
        </p:txBody>
      </p:sp>
      <p:sp>
        <p:nvSpPr>
          <p:cNvPr name="TextBox 7" id="7"/>
          <p:cNvSpPr txBox="true"/>
          <p:nvPr/>
        </p:nvSpPr>
        <p:spPr>
          <a:xfrm rot="0">
            <a:off x="10736843" y="835927"/>
            <a:ext cx="3839667" cy="347447"/>
          </a:xfrm>
          <a:prstGeom prst="rect">
            <a:avLst/>
          </a:prstGeom>
        </p:spPr>
        <p:txBody>
          <a:bodyPr anchor="t" rtlCol="false" tIns="0" lIns="0" bIns="0" rIns="0">
            <a:spAutoFit/>
          </a:bodyPr>
          <a:lstStyle/>
          <a:p>
            <a:pPr algn="ctr">
              <a:lnSpc>
                <a:spcPts val="2899"/>
              </a:lnSpc>
              <a:spcBef>
                <a:spcPct val="0"/>
              </a:spcBef>
            </a:pPr>
            <a:r>
              <a:rPr lang="en-US" sz="2070">
                <a:solidFill>
                  <a:srgbClr val="FFFFFF"/>
                </a:solidFill>
                <a:latin typeface="Oswald Bold"/>
              </a:rPr>
              <a:t>PAYROLL SUMMARY BY DEPARTMEN</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71525" y="2994659"/>
            <a:ext cx="16744950" cy="3724911"/>
          </a:xfrm>
          <a:prstGeom prst="rect">
            <a:avLst/>
          </a:prstGeom>
        </p:spPr>
        <p:txBody>
          <a:bodyPr anchor="t" rtlCol="false" tIns="0" lIns="0" bIns="0" rIns="0">
            <a:spAutoFit/>
          </a:bodyPr>
          <a:lstStyle/>
          <a:p>
            <a:pPr algn="ctr" marL="0" indent="0" lvl="0">
              <a:lnSpc>
                <a:spcPts val="30414"/>
              </a:lnSpc>
              <a:spcBef>
                <a:spcPct val="0"/>
              </a:spcBef>
            </a:pPr>
            <a:r>
              <a:rPr lang="en-US" sz="21724" u="none">
                <a:solidFill>
                  <a:srgbClr val="000000"/>
                </a:solidFill>
                <a:latin typeface="Oswald Bold"/>
              </a:rPr>
              <a:t>THANK YOU!</a:t>
            </a:r>
          </a:p>
        </p:txBody>
      </p:sp>
      <p:sp>
        <p:nvSpPr>
          <p:cNvPr name="TextBox 3" id="3"/>
          <p:cNvSpPr txBox="true"/>
          <p:nvPr/>
        </p:nvSpPr>
        <p:spPr>
          <a:xfrm rot="0">
            <a:off x="3449806" y="2070142"/>
            <a:ext cx="11388388" cy="574675"/>
          </a:xfrm>
          <a:prstGeom prst="rect">
            <a:avLst/>
          </a:prstGeom>
        </p:spPr>
        <p:txBody>
          <a:bodyPr anchor="t" rtlCol="false" tIns="0" lIns="0" bIns="0" rIns="0">
            <a:spAutoFit/>
          </a:bodyPr>
          <a:lstStyle/>
          <a:p>
            <a:pPr algn="ctr">
              <a:lnSpc>
                <a:spcPts val="4399"/>
              </a:lnSpc>
            </a:pPr>
            <a:r>
              <a:rPr lang="en-US" sz="3999">
                <a:solidFill>
                  <a:srgbClr val="000000"/>
                </a:solidFill>
                <a:latin typeface="Glacial Indifference Bold"/>
              </a:rPr>
              <a:t>CHANDRA KIRAN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2707" y="6201129"/>
            <a:ext cx="16676593" cy="2722636"/>
          </a:xfrm>
          <a:custGeom>
            <a:avLst/>
            <a:gdLst/>
            <a:ahLst/>
            <a:cxnLst/>
            <a:rect r="r" b="b" t="t" l="l"/>
            <a:pathLst>
              <a:path h="2722636" w="16676593">
                <a:moveTo>
                  <a:pt x="0" y="0"/>
                </a:moveTo>
                <a:lnTo>
                  <a:pt x="16676593" y="0"/>
                </a:lnTo>
                <a:lnTo>
                  <a:pt x="16676593" y="2722636"/>
                </a:lnTo>
                <a:lnTo>
                  <a:pt x="0" y="2722636"/>
                </a:lnTo>
                <a:lnTo>
                  <a:pt x="0" y="0"/>
                </a:lnTo>
                <a:close/>
              </a:path>
            </a:pathLst>
          </a:custGeom>
          <a:blipFill>
            <a:blip r:embed="rId2"/>
            <a:stretch>
              <a:fillRect l="0" t="-271" r="-7721" b="-271"/>
            </a:stretch>
          </a:blipFill>
        </p:spPr>
      </p:sp>
      <p:sp>
        <p:nvSpPr>
          <p:cNvPr name="Freeform 3" id="3"/>
          <p:cNvSpPr/>
          <p:nvPr/>
        </p:nvSpPr>
        <p:spPr>
          <a:xfrm flipH="false" flipV="false" rot="0">
            <a:off x="7738703" y="2980160"/>
            <a:ext cx="2364602" cy="2726481"/>
          </a:xfrm>
          <a:custGeom>
            <a:avLst/>
            <a:gdLst/>
            <a:ahLst/>
            <a:cxnLst/>
            <a:rect r="r" b="b" t="t" l="l"/>
            <a:pathLst>
              <a:path h="2726481" w="2364602">
                <a:moveTo>
                  <a:pt x="0" y="0"/>
                </a:moveTo>
                <a:lnTo>
                  <a:pt x="2364602" y="0"/>
                </a:lnTo>
                <a:lnTo>
                  <a:pt x="2364602" y="2726480"/>
                </a:lnTo>
                <a:lnTo>
                  <a:pt x="0" y="2726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276151" y="1104900"/>
            <a:ext cx="7867849" cy="1139825"/>
          </a:xfrm>
          <a:prstGeom prst="rect">
            <a:avLst/>
          </a:prstGeom>
        </p:spPr>
        <p:txBody>
          <a:bodyPr anchor="t" rtlCol="false" tIns="0" lIns="0" bIns="0" rIns="0">
            <a:spAutoFit/>
          </a:bodyPr>
          <a:lstStyle/>
          <a:p>
            <a:pPr marL="0" indent="0" lvl="0">
              <a:lnSpc>
                <a:spcPts val="8800"/>
              </a:lnSpc>
            </a:pPr>
            <a:r>
              <a:rPr lang="en-US" sz="8000">
                <a:solidFill>
                  <a:srgbClr val="000000"/>
                </a:solidFill>
                <a:latin typeface="Oswald Bold"/>
              </a:rPr>
              <a:t>SOURCES</a:t>
            </a:r>
          </a:p>
        </p:txBody>
      </p:sp>
      <p:sp>
        <p:nvSpPr>
          <p:cNvPr name="TextBox 5" id="5"/>
          <p:cNvSpPr txBox="true"/>
          <p:nvPr/>
        </p:nvSpPr>
        <p:spPr>
          <a:xfrm rot="0">
            <a:off x="11279159" y="3248025"/>
            <a:ext cx="5732689" cy="2124075"/>
          </a:xfrm>
          <a:prstGeom prst="rect">
            <a:avLst/>
          </a:prstGeom>
        </p:spPr>
        <p:txBody>
          <a:bodyPr anchor="t" rtlCol="false" tIns="0" lIns="0" bIns="0" rIns="0">
            <a:spAutoFit/>
          </a:bodyPr>
          <a:lstStyle/>
          <a:p>
            <a:pPr algn="r" marL="0" indent="0" lvl="0">
              <a:lnSpc>
                <a:spcPts val="4200"/>
              </a:lnSpc>
              <a:spcBef>
                <a:spcPct val="0"/>
              </a:spcBef>
            </a:pPr>
            <a:r>
              <a:rPr lang="en-US" sz="3000">
                <a:solidFill>
                  <a:srgbClr val="000000"/>
                </a:solidFill>
                <a:latin typeface="Oswald"/>
              </a:rPr>
              <a:t>THIS DATASET CONTAINS EMPLOYEE PAYROLL INFORMATION FOR VARIOUS</a:t>
            </a:r>
          </a:p>
          <a:p>
            <a:pPr algn="r" marL="0" indent="0" lvl="0">
              <a:lnSpc>
                <a:spcPts val="4200"/>
              </a:lnSpc>
              <a:spcBef>
                <a:spcPct val="0"/>
              </a:spcBef>
            </a:pPr>
            <a:r>
              <a:rPr lang="en-US" sz="3000">
                <a:solidFill>
                  <a:srgbClr val="000000"/>
                </a:solidFill>
                <a:latin typeface="Oswald"/>
              </a:rPr>
              <a:t> DEPARTMENTS AND JOB TITLES WITHIN AN ORGANIZATION.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42833" y="5531177"/>
            <a:ext cx="3931792" cy="3727123"/>
          </a:xfrm>
          <a:custGeom>
            <a:avLst/>
            <a:gdLst/>
            <a:ahLst/>
            <a:cxnLst/>
            <a:rect r="r" b="b" t="t" l="l"/>
            <a:pathLst>
              <a:path h="3727123" w="3931792">
                <a:moveTo>
                  <a:pt x="0" y="0"/>
                </a:moveTo>
                <a:lnTo>
                  <a:pt x="3931792" y="0"/>
                </a:lnTo>
                <a:lnTo>
                  <a:pt x="3931792" y="3727123"/>
                </a:lnTo>
                <a:lnTo>
                  <a:pt x="0" y="3727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45660" y="0"/>
            <a:ext cx="9233182" cy="9506712"/>
          </a:xfrm>
          <a:custGeom>
            <a:avLst/>
            <a:gdLst/>
            <a:ahLst/>
            <a:cxnLst/>
            <a:rect r="r" b="b" t="t" l="l"/>
            <a:pathLst>
              <a:path h="9506712" w="9233182">
                <a:moveTo>
                  <a:pt x="0" y="0"/>
                </a:moveTo>
                <a:lnTo>
                  <a:pt x="9233182" y="0"/>
                </a:lnTo>
                <a:lnTo>
                  <a:pt x="9233182" y="9506712"/>
                </a:lnTo>
                <a:lnTo>
                  <a:pt x="0" y="9506712"/>
                </a:lnTo>
                <a:lnTo>
                  <a:pt x="0" y="0"/>
                </a:lnTo>
                <a:close/>
              </a:path>
            </a:pathLst>
          </a:custGeom>
          <a:blipFill>
            <a:blip r:embed="rId4"/>
            <a:stretch>
              <a:fillRect l="-1481" t="0" r="-1481" b="0"/>
            </a:stretch>
          </a:blipFill>
        </p:spPr>
      </p:sp>
      <p:sp>
        <p:nvSpPr>
          <p:cNvPr name="TextBox 4" id="4"/>
          <p:cNvSpPr txBox="true"/>
          <p:nvPr/>
        </p:nvSpPr>
        <p:spPr>
          <a:xfrm rot="0">
            <a:off x="1028700" y="1019175"/>
            <a:ext cx="5760058" cy="3438525"/>
          </a:xfrm>
          <a:prstGeom prst="rect">
            <a:avLst/>
          </a:prstGeom>
        </p:spPr>
        <p:txBody>
          <a:bodyPr anchor="t" rtlCol="false" tIns="0" lIns="0" bIns="0" rIns="0">
            <a:spAutoFit/>
          </a:bodyPr>
          <a:lstStyle/>
          <a:p>
            <a:pPr marL="0" indent="0" lvl="0">
              <a:lnSpc>
                <a:spcPts val="9000"/>
              </a:lnSpc>
            </a:pPr>
            <a:r>
              <a:rPr lang="en-US" sz="7500">
                <a:solidFill>
                  <a:srgbClr val="000000"/>
                </a:solidFill>
                <a:latin typeface="Oswald Bold"/>
              </a:rPr>
              <a:t>DATA WAREHOUSE DATA MODEL​</a:t>
            </a:r>
          </a:p>
        </p:txBody>
      </p:sp>
      <p:sp>
        <p:nvSpPr>
          <p:cNvPr name="AutoShape 5" id="5"/>
          <p:cNvSpPr/>
          <p:nvPr/>
        </p:nvSpPr>
        <p:spPr>
          <a:xfrm flipV="true">
            <a:off x="7841714" y="0"/>
            <a:ext cx="0" cy="10287000"/>
          </a:xfrm>
          <a:prstGeom prst="line">
            <a:avLst/>
          </a:prstGeom>
          <a:ln cap="flat" w="9525">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0282" y="2508728"/>
            <a:ext cx="14059641" cy="6185035"/>
          </a:xfrm>
          <a:custGeom>
            <a:avLst/>
            <a:gdLst/>
            <a:ahLst/>
            <a:cxnLst/>
            <a:rect r="r" b="b" t="t" l="l"/>
            <a:pathLst>
              <a:path h="6185035" w="14059641">
                <a:moveTo>
                  <a:pt x="0" y="0"/>
                </a:moveTo>
                <a:lnTo>
                  <a:pt x="14059640" y="0"/>
                </a:lnTo>
                <a:lnTo>
                  <a:pt x="14059640" y="6185035"/>
                </a:lnTo>
                <a:lnTo>
                  <a:pt x="0" y="6185035"/>
                </a:lnTo>
                <a:lnTo>
                  <a:pt x="0" y="0"/>
                </a:lnTo>
                <a:close/>
              </a:path>
            </a:pathLst>
          </a:custGeom>
          <a:blipFill>
            <a:blip r:embed="rId2"/>
            <a:stretch>
              <a:fillRect l="0" t="0" r="0" b="0"/>
            </a:stretch>
          </a:blipFill>
        </p:spPr>
      </p:sp>
      <p:sp>
        <p:nvSpPr>
          <p:cNvPr name="TextBox 3" id="3"/>
          <p:cNvSpPr txBox="true"/>
          <p:nvPr/>
        </p:nvSpPr>
        <p:spPr>
          <a:xfrm rot="0">
            <a:off x="529728" y="279199"/>
            <a:ext cx="13297126"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STAGINGS-​</a:t>
            </a:r>
            <a:r>
              <a:rPr lang="en-US" sz="7981">
                <a:solidFill>
                  <a:srgbClr val="000000"/>
                </a:solidFill>
                <a:latin typeface="Oswald Bold"/>
              </a:rPr>
              <a:t>Data load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8801" y="2878263"/>
            <a:ext cx="15230398" cy="5359145"/>
          </a:xfrm>
          <a:custGeom>
            <a:avLst/>
            <a:gdLst/>
            <a:ahLst/>
            <a:cxnLst/>
            <a:rect r="r" b="b" t="t" l="l"/>
            <a:pathLst>
              <a:path h="5359145" w="15230398">
                <a:moveTo>
                  <a:pt x="0" y="0"/>
                </a:moveTo>
                <a:lnTo>
                  <a:pt x="15230398" y="0"/>
                </a:lnTo>
                <a:lnTo>
                  <a:pt x="15230398" y="5359146"/>
                </a:lnTo>
                <a:lnTo>
                  <a:pt x="0" y="5359146"/>
                </a:lnTo>
                <a:lnTo>
                  <a:pt x="0" y="0"/>
                </a:lnTo>
                <a:close/>
              </a:path>
            </a:pathLst>
          </a:custGeom>
          <a:blipFill>
            <a:blip r:embed="rId2"/>
            <a:stretch>
              <a:fillRect l="0" t="0" r="0" b="0"/>
            </a:stretch>
          </a:blipFill>
        </p:spPr>
      </p:sp>
      <p:sp>
        <p:nvSpPr>
          <p:cNvPr name="TextBox 3" id="3"/>
          <p:cNvSpPr txBox="true"/>
          <p:nvPr/>
        </p:nvSpPr>
        <p:spPr>
          <a:xfrm rot="0">
            <a:off x="529728" y="279199"/>
            <a:ext cx="13297126"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DIM_GENDER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04427"/>
            <a:ext cx="15982857" cy="5057140"/>
          </a:xfrm>
          <a:custGeom>
            <a:avLst/>
            <a:gdLst/>
            <a:ahLst/>
            <a:cxnLst/>
            <a:rect r="r" b="b" t="t" l="l"/>
            <a:pathLst>
              <a:path h="5057140" w="15982857">
                <a:moveTo>
                  <a:pt x="0" y="0"/>
                </a:moveTo>
                <a:lnTo>
                  <a:pt x="15982857" y="0"/>
                </a:lnTo>
                <a:lnTo>
                  <a:pt x="15982857" y="5057140"/>
                </a:lnTo>
                <a:lnTo>
                  <a:pt x="0" y="5057140"/>
                </a:lnTo>
                <a:lnTo>
                  <a:pt x="0" y="0"/>
                </a:lnTo>
                <a:close/>
              </a:path>
            </a:pathLst>
          </a:custGeom>
          <a:blipFill>
            <a:blip r:embed="rId2"/>
            <a:stretch>
              <a:fillRect l="0" t="0" r="0" b="0"/>
            </a:stretch>
          </a:blipFill>
        </p:spPr>
      </p:sp>
      <p:sp>
        <p:nvSpPr>
          <p:cNvPr name="TextBox 3" id="3"/>
          <p:cNvSpPr txBox="true"/>
          <p:nvPr/>
        </p:nvSpPr>
        <p:spPr>
          <a:xfrm rot="0">
            <a:off x="529728" y="279199"/>
            <a:ext cx="13297126"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DIM_EMP_TYPE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10042" y="3233454"/>
            <a:ext cx="13467917" cy="3820092"/>
          </a:xfrm>
          <a:custGeom>
            <a:avLst/>
            <a:gdLst/>
            <a:ahLst/>
            <a:cxnLst/>
            <a:rect r="r" b="b" t="t" l="l"/>
            <a:pathLst>
              <a:path h="3820092" w="13467917">
                <a:moveTo>
                  <a:pt x="0" y="0"/>
                </a:moveTo>
                <a:lnTo>
                  <a:pt x="13467916" y="0"/>
                </a:lnTo>
                <a:lnTo>
                  <a:pt x="13467916" y="3820092"/>
                </a:lnTo>
                <a:lnTo>
                  <a:pt x="0" y="3820092"/>
                </a:lnTo>
                <a:lnTo>
                  <a:pt x="0" y="0"/>
                </a:lnTo>
                <a:close/>
              </a:path>
            </a:pathLst>
          </a:custGeom>
          <a:blipFill>
            <a:blip r:embed="rId2"/>
            <a:stretch>
              <a:fillRect l="0" t="0" r="0" b="0"/>
            </a:stretch>
          </a:blipFill>
        </p:spPr>
      </p:sp>
      <p:sp>
        <p:nvSpPr>
          <p:cNvPr name="TextBox 3" id="3"/>
          <p:cNvSpPr txBox="true"/>
          <p:nvPr/>
        </p:nvSpPr>
        <p:spPr>
          <a:xfrm rot="0">
            <a:off x="529728" y="279199"/>
            <a:ext cx="13297126" cy="1356127"/>
          </a:xfrm>
          <a:prstGeom prst="rect">
            <a:avLst/>
          </a:prstGeom>
        </p:spPr>
        <p:txBody>
          <a:bodyPr anchor="t" rtlCol="false" tIns="0" lIns="0" bIns="0" rIns="0">
            <a:spAutoFit/>
          </a:bodyPr>
          <a:lstStyle/>
          <a:p>
            <a:pPr>
              <a:lnSpc>
                <a:spcPts val="11174"/>
              </a:lnSpc>
            </a:pPr>
            <a:r>
              <a:rPr lang="en-US" sz="7981">
                <a:solidFill>
                  <a:srgbClr val="000000"/>
                </a:solidFill>
                <a:latin typeface="Oswald Bold"/>
              </a:rPr>
              <a:t>DIMENSIONS - DIM_ETHNICITY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DAF-oRMOhjs</dc:identifier>
  <dcterms:modified xsi:type="dcterms:W3CDTF">2011-08-01T06:04:30Z</dcterms:modified>
  <cp:revision>1</cp:revision>
  <dc:title>Capstone Project</dc:title>
</cp:coreProperties>
</file>